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875" r:id="rId3"/>
    <p:sldId id="3886" r:id="rId4"/>
    <p:sldId id="318" r:id="rId5"/>
    <p:sldId id="272" r:id="rId6"/>
    <p:sldId id="263" r:id="rId7"/>
    <p:sldId id="3888" r:id="rId8"/>
    <p:sldId id="3876" r:id="rId9"/>
    <p:sldId id="3895" r:id="rId10"/>
    <p:sldId id="3877" r:id="rId11"/>
    <p:sldId id="260" r:id="rId12"/>
    <p:sldId id="3879" r:id="rId13"/>
    <p:sldId id="261" r:id="rId14"/>
    <p:sldId id="3881" r:id="rId15"/>
    <p:sldId id="3880" r:id="rId16"/>
    <p:sldId id="3882" r:id="rId17"/>
    <p:sldId id="262" r:id="rId18"/>
    <p:sldId id="3883" r:id="rId19"/>
    <p:sldId id="3893" r:id="rId20"/>
    <p:sldId id="259" r:id="rId21"/>
    <p:sldId id="3884" r:id="rId22"/>
    <p:sldId id="3874" r:id="rId23"/>
    <p:sldId id="389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64">
          <p15:clr>
            <a:srgbClr val="A4A3A4"/>
          </p15:clr>
        </p15:guide>
        <p15:guide id="4" orient="horz" pos="1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24"/>
    <a:srgbClr val="F20000"/>
    <a:srgbClr val="585858"/>
    <a:srgbClr val="EE9012"/>
    <a:srgbClr val="F20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36"/>
    <p:restoredTop sz="92638"/>
  </p:normalViewPr>
  <p:slideViewPr>
    <p:cSldViewPr snapToGrid="0">
      <p:cViewPr>
        <p:scale>
          <a:sx n="73" d="100"/>
          <a:sy n="73" d="100"/>
        </p:scale>
        <p:origin x="1776" y="152"/>
      </p:cViewPr>
      <p:guideLst>
        <p:guide orient="horz" pos="572"/>
        <p:guide pos="2880"/>
        <p:guide orient="horz" pos="464"/>
        <p:guide orient="horz" pos="14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mmit PPT Templa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54711"/>
          </a:xfrm>
          <a:prstGeom prst="rect">
            <a:avLst/>
          </a:prstGeom>
        </p:spPr>
      </p:pic>
      <p:pic>
        <p:nvPicPr>
          <p:cNvPr id="5" name="Picture 4" descr="Summit PPT Templa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3289"/>
            <a:ext cx="9144000" cy="5154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5473"/>
            <a:ext cx="7759778" cy="1470025"/>
          </a:xfrm>
        </p:spPr>
        <p:txBody>
          <a:bodyPr>
            <a:normAutofit/>
          </a:bodyPr>
          <a:lstStyle>
            <a:lvl1pPr algn="ctr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25438"/>
            <a:ext cx="7759778" cy="14508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4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DD55-8CDD-8543-AABD-7E98F3053B53}" type="datetimeFigureOut">
              <a:rPr lang="en-US" smtClean="0"/>
              <a:pPr/>
              <a:t>3/26/20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173-4C18-F840-8F19-6E400A583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7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614" y="274642"/>
            <a:ext cx="2741612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2"/>
            <a:ext cx="807561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DD55-8CDD-8543-AABD-7E98F3053B53}" type="datetimeFigureOut">
              <a:rPr lang="en-US" smtClean="0"/>
              <a:pPr/>
              <a:t>3/26/20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173-4C18-F840-8F19-6E400A583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4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8425C-BD33-48BB-8B94-D9D74D179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9B3B9-8C3F-492C-A346-9492C53E7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6A976-89C9-4423-A87D-9C1904B9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A150-7E28-4844-872E-E1F6A8AC0F7B}" type="datetimeFigureOut">
              <a:rPr lang="en-CA" smtClean="0"/>
              <a:t>2020-03-26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A619-67CF-4D66-AF0F-1014F0F5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84742-4409-4AED-B80E-9DE2DB74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E0E4-02AF-48B4-A244-445ECFD03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666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CEF0-5BD2-47DB-818A-0536B2F4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57670-B4D7-49C2-A978-5D4B30495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FB796-434C-4F0F-A94B-F959249C5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A150-7E28-4844-872E-E1F6A8AC0F7B}" type="datetimeFigureOut">
              <a:rPr lang="en-CA" smtClean="0"/>
              <a:t>2020-03-26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F95D2-3B89-40CD-AE19-404C6110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603F9-C446-4BE3-B67E-594CDB53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E0E4-02AF-48B4-A244-445ECFD03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87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756F-0FF4-4CE8-8182-24124671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65F4C-DA04-45BB-8AF5-1BD459CC0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D0461-0FC2-4DEC-89E6-7AEF2A69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A150-7E28-4844-872E-E1F6A8AC0F7B}" type="datetimeFigureOut">
              <a:rPr lang="en-CA" smtClean="0"/>
              <a:t>2020-03-26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D9BD6-BBDA-4475-8FF7-C5B6C546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C45B9-BEDD-4180-8A1A-2FC784F5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E0E4-02AF-48B4-A244-445ECFD03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03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CB7F9-1033-456C-8E64-C6027B57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100BD-2DD2-491E-B7AB-914094D41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B786A-779C-4D51-8FDB-4940BCE3D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CF577-7ECF-420A-A245-E5449B4B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A150-7E28-4844-872E-E1F6A8AC0F7B}" type="datetimeFigureOut">
              <a:rPr lang="en-CA" smtClean="0"/>
              <a:t>2020-03-26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07B71-5939-439A-BEAC-1625D8EB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296CD-2367-4E8B-9060-4465BFC5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E0E4-02AF-48B4-A244-445ECFD03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1706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EFFA-0872-42E9-A278-6606D7CC3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9D756-51FC-47F0-9FB4-E581A50D4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0B46F-B7FC-4869-BEFB-4AA8B3218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C762F0-33E9-492B-9E06-B8FAEEB77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B67918-8173-4F42-BAA7-7C63DCC18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3F90D-322F-4C56-9D78-686BFB52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A150-7E28-4844-872E-E1F6A8AC0F7B}" type="datetimeFigureOut">
              <a:rPr lang="en-CA" smtClean="0"/>
              <a:t>2020-03-26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1FF8F4-E247-45E1-918B-657ADF14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45FED7-1AD3-454C-B71B-8387AFAC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E0E4-02AF-48B4-A244-445ECFD03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8335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42EB0-E330-4FE2-8EDB-17F7CDAD6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CD7BF-5EFD-44AB-B24D-6EAC71E1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A150-7E28-4844-872E-E1F6A8AC0F7B}" type="datetimeFigureOut">
              <a:rPr lang="en-CA" smtClean="0"/>
              <a:t>2020-03-26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943E2-3653-4622-B0AE-8EBCF32A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BC253-7250-4041-AF21-4D375466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E0E4-02AF-48B4-A244-445ECFD03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6078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FD77FA-6782-4671-B304-41C5A403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A150-7E28-4844-872E-E1F6A8AC0F7B}" type="datetimeFigureOut">
              <a:rPr lang="en-CA" smtClean="0"/>
              <a:t>2020-03-26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B7349-4319-4578-B510-E75FE473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AEEA1-BB9A-4AD3-B9B2-EF2C015B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E0E4-02AF-48B4-A244-445ECFD03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0382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241F-8DD6-4EDD-B37D-84415EE02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004D-459A-4B4B-8503-707967E88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1B09B-4C54-450F-AB9E-B95CB4D0D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C3FFC-FC76-4585-A021-AF0B6D14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A150-7E28-4844-872E-E1F6A8AC0F7B}" type="datetimeFigureOut">
              <a:rPr lang="en-CA" smtClean="0"/>
              <a:t>2020-03-26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BB447-6C57-47FC-A896-5E8545534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33110-D70C-4BE1-9405-67CC8FE3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E0E4-02AF-48B4-A244-445ECFD03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563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mmit PPT Template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1"/>
          <a:stretch>
            <a:fillRect/>
          </a:stretch>
        </p:blipFill>
        <p:spPr>
          <a:xfrm>
            <a:off x="0" y="-14"/>
            <a:ext cx="9144000" cy="68580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68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67902"/>
            <a:ext cx="8229600" cy="3757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Summit PPT Template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73765" r="84762" b="5401"/>
          <a:stretch>
            <a:fillRect/>
          </a:stretch>
        </p:blipFill>
        <p:spPr>
          <a:xfrm>
            <a:off x="142844" y="5208146"/>
            <a:ext cx="1357322" cy="12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295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1F9EF-23C9-4B5A-94D2-2F35C134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04BE2-020E-4B81-A150-1AD48FCCD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9190C-9DC1-406C-BB4E-5B4B8A843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15221-8995-4CF8-894A-CCAD96A4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A150-7E28-4844-872E-E1F6A8AC0F7B}" type="datetimeFigureOut">
              <a:rPr lang="en-CA" smtClean="0"/>
              <a:t>2020-03-26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B3BB9-8C1E-44A2-A1CF-9964B29C2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A37DC-7EF6-4BF4-AFFF-57DEB64A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E0E4-02AF-48B4-A244-445ECFD03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801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7F7EF-BE1A-4F2E-ADAC-E53E9ADF9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C47CA-BBE0-46B8-B901-EF78D7053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233DC-6AC8-4AE2-BC92-074109F0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A150-7E28-4844-872E-E1F6A8AC0F7B}" type="datetimeFigureOut">
              <a:rPr lang="en-CA" smtClean="0"/>
              <a:t>2020-03-26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FDC05-F673-452C-AEBE-29C436D2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8C61D-0200-4F7C-B7A8-F677D1A8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E0E4-02AF-48B4-A244-445ECFD03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4368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3E824E-0DC2-466A-BD1A-5EA955228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0AA78-4A79-4C90-A17E-1407834DC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2DF59-DA82-4B3A-9A6E-4AD53756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A150-7E28-4844-872E-E1F6A8AC0F7B}" type="datetimeFigureOut">
              <a:rPr lang="en-CA" smtClean="0"/>
              <a:t>2020-03-26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B7E79-AFBA-4E97-9EF8-F29B064F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7AD9F-456B-4A2C-8889-18EC4B62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E0E4-02AF-48B4-A244-445ECFD03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749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mmit PPT Template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1" t="96410"/>
          <a:stretch>
            <a:fillRect/>
          </a:stretch>
        </p:blipFill>
        <p:spPr>
          <a:xfrm>
            <a:off x="0" y="6611815"/>
            <a:ext cx="9144000" cy="246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43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08613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4" y="1600204"/>
            <a:ext cx="5408612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DD55-8CDD-8543-AABD-7E98F3053B53}" type="datetimeFigureOut">
              <a:rPr lang="en-US" smtClean="0"/>
              <a:pPr/>
              <a:t>3/26/20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173-4C18-F840-8F19-6E400A583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9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9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6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1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9" indent="0">
              <a:buNone/>
              <a:defRPr sz="1500" b="1"/>
            </a:lvl2pPr>
            <a:lvl3pPr marL="685777" indent="0">
              <a:buNone/>
              <a:defRPr sz="1350" b="1"/>
            </a:lvl3pPr>
            <a:lvl4pPr marL="1028666" indent="0">
              <a:buNone/>
              <a:defRPr sz="1200" b="1"/>
            </a:lvl4pPr>
            <a:lvl5pPr marL="1371554" indent="0">
              <a:buNone/>
              <a:defRPr sz="1200" b="1"/>
            </a:lvl5pPr>
            <a:lvl6pPr marL="1714443" indent="0">
              <a:buNone/>
              <a:defRPr sz="1200" b="1"/>
            </a:lvl6pPr>
            <a:lvl7pPr marL="2057331" indent="0">
              <a:buNone/>
              <a:defRPr sz="1200" b="1"/>
            </a:lvl7pPr>
            <a:lvl8pPr marL="2400220" indent="0">
              <a:buNone/>
              <a:defRPr sz="1200" b="1"/>
            </a:lvl8pPr>
            <a:lvl9pPr marL="27431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DD55-8CDD-8543-AABD-7E98F3053B53}" type="datetimeFigureOut">
              <a:rPr lang="en-US" smtClean="0"/>
              <a:pPr/>
              <a:t>3/26/20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173-4C18-F840-8F19-6E400A583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3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DD55-8CDD-8543-AABD-7E98F3053B53}" type="datetimeFigureOut">
              <a:rPr lang="en-US" smtClean="0"/>
              <a:pPr/>
              <a:t>3/26/20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173-4C18-F840-8F19-6E400A583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0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DD55-8CDD-8543-AABD-7E98F3053B53}" type="datetimeFigureOut">
              <a:rPr lang="en-US" smtClean="0"/>
              <a:pPr/>
              <a:t>3/26/20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173-4C18-F840-8F19-6E400A583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6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89" indent="0">
              <a:buNone/>
              <a:defRPr sz="900"/>
            </a:lvl2pPr>
            <a:lvl3pPr marL="685777" indent="0">
              <a:buNone/>
              <a:defRPr sz="750"/>
            </a:lvl3pPr>
            <a:lvl4pPr marL="1028666" indent="0">
              <a:buNone/>
              <a:defRPr sz="675"/>
            </a:lvl4pPr>
            <a:lvl5pPr marL="1371554" indent="0">
              <a:buNone/>
              <a:defRPr sz="675"/>
            </a:lvl5pPr>
            <a:lvl6pPr marL="1714443" indent="0">
              <a:buNone/>
              <a:defRPr sz="675"/>
            </a:lvl6pPr>
            <a:lvl7pPr marL="2057331" indent="0">
              <a:buNone/>
              <a:defRPr sz="675"/>
            </a:lvl7pPr>
            <a:lvl8pPr marL="2400220" indent="0">
              <a:buNone/>
              <a:defRPr sz="675"/>
            </a:lvl8pPr>
            <a:lvl9pPr marL="274310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DD55-8CDD-8543-AABD-7E98F3053B53}" type="datetimeFigureOut">
              <a:rPr lang="en-US" smtClean="0"/>
              <a:pPr/>
              <a:t>3/26/20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173-4C18-F840-8F19-6E400A583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8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89" indent="0">
              <a:buNone/>
              <a:defRPr sz="2100"/>
            </a:lvl2pPr>
            <a:lvl3pPr marL="685777" indent="0">
              <a:buNone/>
              <a:defRPr sz="1800"/>
            </a:lvl3pPr>
            <a:lvl4pPr marL="1028666" indent="0">
              <a:buNone/>
              <a:defRPr sz="1500"/>
            </a:lvl4pPr>
            <a:lvl5pPr marL="1371554" indent="0">
              <a:buNone/>
              <a:defRPr sz="1500"/>
            </a:lvl5pPr>
            <a:lvl6pPr marL="1714443" indent="0">
              <a:buNone/>
              <a:defRPr sz="1500"/>
            </a:lvl6pPr>
            <a:lvl7pPr marL="2057331" indent="0">
              <a:buNone/>
              <a:defRPr sz="1500"/>
            </a:lvl7pPr>
            <a:lvl8pPr marL="2400220" indent="0">
              <a:buNone/>
              <a:defRPr sz="1500"/>
            </a:lvl8pPr>
            <a:lvl9pPr marL="2743109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89" indent="0">
              <a:buNone/>
              <a:defRPr sz="900"/>
            </a:lvl2pPr>
            <a:lvl3pPr marL="685777" indent="0">
              <a:buNone/>
              <a:defRPr sz="750"/>
            </a:lvl3pPr>
            <a:lvl4pPr marL="1028666" indent="0">
              <a:buNone/>
              <a:defRPr sz="675"/>
            </a:lvl4pPr>
            <a:lvl5pPr marL="1371554" indent="0">
              <a:buNone/>
              <a:defRPr sz="675"/>
            </a:lvl5pPr>
            <a:lvl6pPr marL="1714443" indent="0">
              <a:buNone/>
              <a:defRPr sz="675"/>
            </a:lvl6pPr>
            <a:lvl7pPr marL="2057331" indent="0">
              <a:buNone/>
              <a:defRPr sz="675"/>
            </a:lvl7pPr>
            <a:lvl8pPr marL="2400220" indent="0">
              <a:buNone/>
              <a:defRPr sz="675"/>
            </a:lvl8pPr>
            <a:lvl9pPr marL="274310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DD55-8CDD-8543-AABD-7E98F3053B53}" type="datetimeFigureOut">
              <a:rPr lang="en-US" smtClean="0"/>
              <a:pPr/>
              <a:t>3/26/20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D173-4C18-F840-8F19-6E400A583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4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4DD55-8CDD-8543-AABD-7E98F3053B53}" type="datetimeFigureOut">
              <a:rPr lang="en-US" smtClean="0"/>
              <a:pPr/>
              <a:t>3/26/20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9D173-4C18-F840-8F19-6E400A583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8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88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6" indent="-257166" algn="l" defTabSz="3428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4" indent="-214305" algn="l" defTabSz="342889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1" indent="-171444" algn="l" defTabSz="3428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10" indent="-171444" algn="l" defTabSz="342889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99" indent="-171444" algn="l" defTabSz="342889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87" indent="-171444" algn="l" defTabSz="34288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75" indent="-171444" algn="l" defTabSz="34288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64" indent="-171444" algn="l" defTabSz="34288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4" algn="l" defTabSz="34288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9" algn="l" defTabSz="3428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3428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6" algn="l" defTabSz="3428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4" algn="l" defTabSz="3428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3" algn="l" defTabSz="3428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1" algn="l" defTabSz="3428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3428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09" algn="l" defTabSz="3428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BEBAE-8E4A-471D-AE8C-3E1B9039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3D4DA-C548-44BE-A34A-4E72A490A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71976-71F6-4663-B8A5-2E92946F7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DA150-7E28-4844-872E-E1F6A8AC0F7B}" type="datetimeFigureOut">
              <a:rPr lang="en-CA" smtClean="0"/>
              <a:t>2020-03-26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389EB-E55D-4B6F-A42C-EB63D7F3D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F4116-5AC2-4F75-8823-F301D7E57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DE0E4-02AF-48B4-A244-445ECFD03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5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onlinecjc.ca/article/S0828-282X(20)30300-7/fulltex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ccs.ca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03E1C9-FD10-8A46-989E-2687607FDEA0}"/>
              </a:ext>
            </a:extLst>
          </p:cNvPr>
          <p:cNvSpPr/>
          <p:nvPr/>
        </p:nvSpPr>
        <p:spPr>
          <a:xfrm>
            <a:off x="0" y="97556"/>
            <a:ext cx="9144000" cy="648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solidFill>
                  <a:srgbClr val="323E4F"/>
                </a:solidFill>
                <a:latin typeface="Calibri" panose="020F0502020204030204" pitchFamily="34" charset="0"/>
              </a:rPr>
              <a:t>  </a:t>
            </a:r>
            <a:r>
              <a:rPr lang="en-CA" u="sng">
                <a:solidFill>
                  <a:srgbClr val="0066CC"/>
                </a:solidFill>
                <a:latin typeface="&amp;quo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https://www.onlinecjc.ca/article/S0828-282X(20)30300-7/fulltext</a:t>
            </a:r>
            <a:endParaRPr lang="en-US" dirty="0"/>
          </a:p>
        </p:txBody>
      </p:sp>
      <p:pic>
        <p:nvPicPr>
          <p:cNvPr id="9" name="Picture 8" descr="CAIC-ACCI logo.jpg">
            <a:extLst>
              <a:ext uri="{FF2B5EF4-FFF2-40B4-BE49-F238E27FC236}">
                <a16:creationId xmlns:a16="http://schemas.microsoft.com/office/drawing/2014/main" id="{F647C41D-6F92-A648-8145-4D6CFBCB6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47" y="1011705"/>
            <a:ext cx="8020628" cy="8572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8CB3DA-7730-2B46-B7C1-357CCF250976}"/>
              </a:ext>
            </a:extLst>
          </p:cNvPr>
          <p:cNvSpPr/>
          <p:nvPr/>
        </p:nvSpPr>
        <p:spPr>
          <a:xfrm>
            <a:off x="0" y="2595870"/>
            <a:ext cx="642910" cy="214428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54AA9D-129E-4246-8980-BAE0D7B21A2D}"/>
              </a:ext>
            </a:extLst>
          </p:cNvPr>
          <p:cNvSpPr/>
          <p:nvPr/>
        </p:nvSpPr>
        <p:spPr>
          <a:xfrm>
            <a:off x="673690" y="2595870"/>
            <a:ext cx="7786742" cy="2144280"/>
          </a:xfrm>
          <a:prstGeom prst="rect">
            <a:avLst/>
          </a:prstGeom>
          <a:solidFill>
            <a:srgbClr val="ED1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IN" sz="2800" dirty="0"/>
              <a:t>Precautions and Procedures for Coronary and Structural Cardiac Interventions during</a:t>
            </a:r>
          </a:p>
          <a:p>
            <a:pPr algn="ctr"/>
            <a:r>
              <a:rPr lang="en-IN" sz="2800" dirty="0"/>
              <a:t>the COVID-19 Pandemic: Guidance from CAIC-</a:t>
            </a:r>
            <a:r>
              <a:rPr lang="en-IN" sz="2800" dirty="0" err="1"/>
              <a:t>ACCI</a:t>
            </a:r>
            <a:endParaRPr lang="en-IN" sz="2800" dirty="0"/>
          </a:p>
          <a:p>
            <a:pPr algn="ctr"/>
            <a:endParaRPr lang="en-IN" sz="2800" dirty="0"/>
          </a:p>
          <a:p>
            <a:pPr algn="ctr"/>
            <a:r>
              <a:rPr lang="en-IN" sz="1600" dirty="0"/>
              <a:t>DA Wood et al. Canadian Journal of Cardiology. </a:t>
            </a:r>
            <a:r>
              <a:rPr lang="en-IN" sz="1600" dirty="0" err="1"/>
              <a:t>Epub</a:t>
            </a:r>
            <a:r>
              <a:rPr lang="en-IN" sz="1600" dirty="0"/>
              <a:t> ahead of print. March 23, 2020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E7C496-DDB3-074D-BF90-452FC66C8167}"/>
              </a:ext>
            </a:extLst>
          </p:cNvPr>
          <p:cNvSpPr/>
          <p:nvPr/>
        </p:nvSpPr>
        <p:spPr>
          <a:xfrm>
            <a:off x="8501090" y="2595870"/>
            <a:ext cx="642910" cy="2144280"/>
          </a:xfrm>
          <a:prstGeom prst="rect">
            <a:avLst/>
          </a:prstGeom>
          <a:solidFill>
            <a:srgbClr val="585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4101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422" y="214290"/>
            <a:ext cx="86711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00" b="1" dirty="0"/>
              <a:t>Table 1: CAIC-ACCI Guidance for the Management of Coronary and Structural Procedures as COVID-19 Escalates and Abates</a:t>
            </a:r>
            <a:endParaRPr lang="en-IN" sz="13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283174" y="785794"/>
            <a:ext cx="720000" cy="720000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212132" y="785794"/>
            <a:ext cx="720000" cy="720000"/>
          </a:xfrm>
          <a:prstGeom prst="ellipse">
            <a:avLst/>
          </a:prstGeom>
          <a:noFill/>
          <a:ln w="76200">
            <a:solidFill>
              <a:srgbClr val="EE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>
                <a:solidFill>
                  <a:srgbClr val="EE9012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551746" y="785794"/>
            <a:ext cx="720000" cy="720000"/>
          </a:xfrm>
          <a:prstGeom prst="ellipse">
            <a:avLst/>
          </a:prstGeom>
          <a:noFill/>
          <a:ln w="76200">
            <a:solidFill>
              <a:srgbClr val="ED1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>
                <a:solidFill>
                  <a:srgbClr val="ED1B24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2373" y="1571612"/>
            <a:ext cx="1321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>
                <a:solidFill>
                  <a:srgbClr val="92D050"/>
                </a:solidFill>
              </a:rPr>
              <a:t>Minor restriction in</a:t>
            </a:r>
          </a:p>
          <a:p>
            <a:pPr algn="ctr"/>
            <a:r>
              <a:rPr lang="en-IN" sz="1000" b="1" dirty="0">
                <a:solidFill>
                  <a:srgbClr val="92D050"/>
                </a:solidFill>
              </a:rPr>
              <a:t>regular services</a:t>
            </a:r>
          </a:p>
        </p:txBody>
      </p:sp>
      <p:sp>
        <p:nvSpPr>
          <p:cNvPr id="18" name="Round Single Corner Rectangle 17"/>
          <p:cNvSpPr/>
          <p:nvPr/>
        </p:nvSpPr>
        <p:spPr>
          <a:xfrm flipV="1">
            <a:off x="0" y="785794"/>
            <a:ext cx="285720" cy="1235066"/>
          </a:xfrm>
          <a:prstGeom prst="round1Rect">
            <a:avLst>
              <a:gd name="adj" fmla="val 50000"/>
            </a:avLst>
          </a:prstGeom>
          <a:solidFill>
            <a:srgbClr val="ED1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IN" sz="1500" b="1" dirty="0"/>
              <a:t>CORONARY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3979" y="2143116"/>
            <a:ext cx="2571768" cy="42473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Patients with low probability of COVID-19 – PPCI OR </a:t>
            </a:r>
            <a:r>
              <a:rPr lang="en-IN" sz="1000" dirty="0" err="1"/>
              <a:t>pharmacoinvasive</a:t>
            </a:r>
            <a:r>
              <a:rPr lang="en-IN" sz="1000" dirty="0"/>
              <a:t> as per current regional practice.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Patients with </a:t>
            </a:r>
            <a:r>
              <a:rPr lang="en-IN" sz="1000" b="1" dirty="0"/>
              <a:t>Moderate/High</a:t>
            </a:r>
            <a:r>
              <a:rPr lang="en-IN" sz="1000" dirty="0"/>
              <a:t> probability or </a:t>
            </a:r>
            <a:r>
              <a:rPr lang="en-IN" sz="1000" b="1" dirty="0"/>
              <a:t>COVID-19 +</a:t>
            </a:r>
            <a:r>
              <a:rPr lang="en-IN" sz="1000" b="1" dirty="0" err="1"/>
              <a:t>ve</a:t>
            </a:r>
            <a:r>
              <a:rPr lang="en-IN" sz="1000" dirty="0"/>
              <a:t> - PPCI with </a:t>
            </a:r>
            <a:r>
              <a:rPr lang="en-IN" sz="1000" u="sng" dirty="0"/>
              <a:t>Aerosol Level PPE and N95 mask</a:t>
            </a:r>
            <a:r>
              <a:rPr lang="en-IN" sz="1000" dirty="0"/>
              <a:t> OR </a:t>
            </a:r>
            <a:r>
              <a:rPr lang="en-IN" sz="1000" dirty="0" err="1"/>
              <a:t>pharmacoinvasive</a:t>
            </a:r>
            <a:r>
              <a:rPr lang="en-IN" sz="1000" dirty="0"/>
              <a:t> at discretion of the treating team. If </a:t>
            </a:r>
            <a:r>
              <a:rPr lang="en-IN" sz="1000" dirty="0" err="1"/>
              <a:t>pharmacoinvasive</a:t>
            </a:r>
            <a:r>
              <a:rPr lang="en-IN" sz="1000" dirty="0"/>
              <a:t> with successful </a:t>
            </a:r>
            <a:r>
              <a:rPr lang="en-IN" sz="1000" dirty="0" err="1"/>
              <a:t>fibrinolysis</a:t>
            </a:r>
            <a:r>
              <a:rPr lang="en-IN" sz="1000" dirty="0"/>
              <a:t>, consider emergent COVID-19 testing with planned PCI within 24hrs.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Patients with low probability of COVID-19 – Continue as per usual regional practice.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Patients with </a:t>
            </a:r>
            <a:r>
              <a:rPr lang="en-IN" sz="1000" b="1" dirty="0"/>
              <a:t>Moderate/High </a:t>
            </a:r>
            <a:r>
              <a:rPr lang="en-IN" sz="1000" dirty="0"/>
              <a:t>probability or </a:t>
            </a:r>
            <a:r>
              <a:rPr lang="en-IN" sz="1000" b="1" dirty="0"/>
              <a:t>COVID-19 +</a:t>
            </a:r>
            <a:r>
              <a:rPr lang="en-IN" sz="1000" b="1" dirty="0" err="1"/>
              <a:t>ve</a:t>
            </a:r>
            <a:r>
              <a:rPr lang="en-IN" sz="1000" dirty="0"/>
              <a:t> -Consider an invasive approach with </a:t>
            </a:r>
            <a:r>
              <a:rPr lang="en-IN" sz="1000" u="sng" dirty="0"/>
              <a:t>Aerosol Level PPE and N95 mask</a:t>
            </a:r>
            <a:r>
              <a:rPr lang="en-IN" sz="1000" dirty="0"/>
              <a:t> if age OR </a:t>
            </a:r>
            <a:r>
              <a:rPr lang="en-IN" sz="1000" dirty="0" err="1"/>
              <a:t>comorbidities</a:t>
            </a:r>
            <a:r>
              <a:rPr lang="en-IN" sz="1000" dirty="0"/>
              <a:t> do not preclude a reasonable likelihood of meaningful survival.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Patients with low probability of COVID-19 – Continue as per usual regional practice.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Patients with </a:t>
            </a:r>
            <a:r>
              <a:rPr lang="en-IN" sz="1000" b="1" dirty="0"/>
              <a:t>Moderate/High </a:t>
            </a:r>
            <a:r>
              <a:rPr lang="en-IN" sz="1000" dirty="0"/>
              <a:t>probability or </a:t>
            </a:r>
            <a:r>
              <a:rPr lang="en-IN" sz="1000" b="1" dirty="0"/>
              <a:t>COVID-19 +</a:t>
            </a:r>
            <a:r>
              <a:rPr lang="en-IN" sz="1000" b="1" dirty="0" err="1"/>
              <a:t>ve</a:t>
            </a:r>
            <a:r>
              <a:rPr lang="en-IN" sz="1000" dirty="0"/>
              <a:t> -Consider an invasive approach with </a:t>
            </a:r>
            <a:r>
              <a:rPr lang="en-IN" sz="1000" u="sng" dirty="0"/>
              <a:t>Aerosol Level PPE and N95 mask</a:t>
            </a:r>
            <a:r>
              <a:rPr lang="en-IN" sz="1000" dirty="0"/>
              <a:t> if age OR </a:t>
            </a:r>
            <a:r>
              <a:rPr lang="en-IN" sz="1000" dirty="0" err="1"/>
              <a:t>comorbidities</a:t>
            </a:r>
            <a:r>
              <a:rPr lang="en-IN" sz="1000" dirty="0"/>
              <a:t> do not preclude a reasonable likelihood of meaningful survival.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398827" y="2143116"/>
            <a:ext cx="928694" cy="425846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92075" indent="-92075"/>
            <a:r>
              <a:rPr lang="en-IN" sz="1400" b="1" dirty="0"/>
              <a:t>STEMI</a:t>
            </a:r>
          </a:p>
          <a:p>
            <a:pPr marL="92075" indent="-92075"/>
            <a:endParaRPr lang="en-IN" sz="1000" b="1" dirty="0"/>
          </a:p>
          <a:p>
            <a:pPr marL="92075" indent="-92075"/>
            <a:endParaRPr lang="en-IN" sz="1000" b="1" dirty="0"/>
          </a:p>
          <a:p>
            <a:pPr marL="92075" indent="-92075"/>
            <a:endParaRPr lang="en-IN" sz="1000" b="1" dirty="0"/>
          </a:p>
          <a:p>
            <a:pPr marL="92075" indent="-92075"/>
            <a:endParaRPr lang="en-IN" sz="1000" b="1" dirty="0"/>
          </a:p>
          <a:p>
            <a:pPr marL="92075" indent="-92075"/>
            <a:endParaRPr lang="en-IN" sz="1000" b="1" dirty="0"/>
          </a:p>
          <a:p>
            <a:pPr marL="92075" indent="-92075"/>
            <a:endParaRPr lang="en-IN" sz="1000" b="1" dirty="0"/>
          </a:p>
          <a:p>
            <a:pPr marL="92075" indent="-92075"/>
            <a:endParaRPr lang="en-IN" sz="1000" b="1" dirty="0"/>
          </a:p>
          <a:p>
            <a:pPr marL="92075" indent="-92075"/>
            <a:endParaRPr lang="en-IN" sz="1000" b="1" dirty="0"/>
          </a:p>
          <a:p>
            <a:pPr marL="92075" indent="-92075"/>
            <a:endParaRPr lang="en-IN" sz="1000" b="1" dirty="0"/>
          </a:p>
          <a:p>
            <a:pPr marL="92075" indent="-92075"/>
            <a:endParaRPr lang="en-IN" sz="1000" b="1" dirty="0"/>
          </a:p>
          <a:p>
            <a:pPr marL="92075" indent="-92075"/>
            <a:r>
              <a:rPr lang="en-IN" sz="1400" b="1" dirty="0" err="1"/>
              <a:t>Cardiogenc</a:t>
            </a:r>
            <a:endParaRPr lang="en-IN" sz="1400" b="1" dirty="0"/>
          </a:p>
          <a:p>
            <a:pPr marL="92075" indent="-92075"/>
            <a:r>
              <a:rPr lang="en-IN" sz="1400" b="1" dirty="0"/>
              <a:t>Shock</a:t>
            </a:r>
          </a:p>
          <a:p>
            <a:pPr marL="92075" indent="-92075"/>
            <a:endParaRPr lang="en-IN" sz="1000" b="1" dirty="0"/>
          </a:p>
          <a:p>
            <a:pPr marL="92075" indent="-92075"/>
            <a:endParaRPr lang="en-IN" sz="1000" b="1" dirty="0"/>
          </a:p>
          <a:p>
            <a:pPr marL="92075" indent="-92075"/>
            <a:endParaRPr lang="en-IN" sz="1000" b="1" dirty="0"/>
          </a:p>
          <a:p>
            <a:pPr marL="92075" indent="-92075"/>
            <a:endParaRPr lang="en-IN" sz="1000" b="1" dirty="0"/>
          </a:p>
          <a:p>
            <a:pPr marL="92075" indent="-92075"/>
            <a:endParaRPr lang="en-IN" sz="1000" b="1" dirty="0"/>
          </a:p>
          <a:p>
            <a:pPr marL="92075" indent="-92075"/>
            <a:endParaRPr lang="en-IN" sz="1000" b="1" dirty="0"/>
          </a:p>
          <a:p>
            <a:pPr marL="92075" indent="-92075"/>
            <a:r>
              <a:rPr lang="en-IN" sz="1400" b="1" dirty="0"/>
              <a:t>Out of</a:t>
            </a:r>
          </a:p>
          <a:p>
            <a:pPr marL="92075" indent="-92075"/>
            <a:r>
              <a:rPr lang="en-IN" sz="1400" b="1" dirty="0"/>
              <a:t>Hospital</a:t>
            </a:r>
          </a:p>
          <a:p>
            <a:pPr marL="92075" indent="-92075"/>
            <a:r>
              <a:rPr lang="en-IN" sz="1400" b="1" dirty="0"/>
              <a:t>Cardiac</a:t>
            </a:r>
          </a:p>
          <a:p>
            <a:pPr marL="92075" indent="-92075"/>
            <a:r>
              <a:rPr lang="en-IN" sz="1400" b="1" dirty="0"/>
              <a:t>Arrest</a:t>
            </a:r>
          </a:p>
          <a:p>
            <a:pPr marL="92075" indent="-92075"/>
            <a:r>
              <a:rPr lang="en-IN" sz="1400" b="1" dirty="0"/>
              <a:t>(OHCA)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54474" y="2143116"/>
            <a:ext cx="1714544" cy="342746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Complete inability to provide PPCI. All patients will be treated with </a:t>
            </a:r>
            <a:r>
              <a:rPr lang="en-IN" sz="1000" dirty="0" err="1"/>
              <a:t>Thrombolysis</a:t>
            </a:r>
            <a:r>
              <a:rPr lang="en-IN" sz="1000" dirty="0"/>
              <a:t> as per regional protocols.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Medical management of all </a:t>
            </a:r>
            <a:r>
              <a:rPr lang="en-IN" sz="1000" dirty="0" err="1"/>
              <a:t>cardiogenic</a:t>
            </a:r>
            <a:r>
              <a:rPr lang="en-IN" sz="1000" dirty="0"/>
              <a:t> shock cases.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Medical management of all OHCA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86248" y="2143116"/>
            <a:ext cx="2571768" cy="391991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Patients with low probability of COVID-19 – PPCI OR </a:t>
            </a:r>
            <a:r>
              <a:rPr lang="en-IN" sz="1000" dirty="0" err="1"/>
              <a:t>pharmacoinvasive</a:t>
            </a:r>
            <a:r>
              <a:rPr lang="en-IN" sz="1000" dirty="0"/>
              <a:t> as per current regional practice. Patients with </a:t>
            </a:r>
            <a:r>
              <a:rPr lang="en-IN" sz="1000" b="1" dirty="0"/>
              <a:t>Moderate/High</a:t>
            </a:r>
            <a:r>
              <a:rPr lang="en-IN" sz="1000" dirty="0"/>
              <a:t> probability or </a:t>
            </a:r>
            <a:r>
              <a:rPr lang="en-IN" sz="1000" b="1" dirty="0"/>
              <a:t>COVID-19 +</a:t>
            </a:r>
            <a:r>
              <a:rPr lang="en-IN" sz="1000" b="1" dirty="0" err="1"/>
              <a:t>ve</a:t>
            </a:r>
            <a:r>
              <a:rPr lang="en-IN" sz="1000" dirty="0"/>
              <a:t> - PPCI with </a:t>
            </a:r>
            <a:r>
              <a:rPr lang="en-IN" sz="1000" u="sng" dirty="0"/>
              <a:t>Aerosol Level PPE and N95 mask</a:t>
            </a:r>
            <a:r>
              <a:rPr lang="en-IN" sz="1000" dirty="0"/>
              <a:t> OR </a:t>
            </a:r>
            <a:r>
              <a:rPr lang="en-IN" sz="1000" dirty="0" err="1"/>
              <a:t>pharmacoinvasive</a:t>
            </a:r>
            <a:r>
              <a:rPr lang="en-IN" sz="1000" dirty="0"/>
              <a:t> at discretion of the treating team. If </a:t>
            </a:r>
            <a:r>
              <a:rPr lang="en-IN" sz="1000" dirty="0" err="1"/>
              <a:t>pharmacoinvasive</a:t>
            </a:r>
            <a:r>
              <a:rPr lang="en-IN" sz="1000" dirty="0"/>
              <a:t> with successful </a:t>
            </a:r>
            <a:r>
              <a:rPr lang="en-IN" sz="1000" dirty="0" err="1"/>
              <a:t>fibrinolysis</a:t>
            </a:r>
            <a:r>
              <a:rPr lang="en-IN" sz="1000" dirty="0"/>
              <a:t>, consider emergent COVID-19 testing with planned PCI within 24hrs.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Patients with low probability of COVID-19 – Continue as per usual regional practice. Patients with </a:t>
            </a:r>
            <a:r>
              <a:rPr lang="en-IN" sz="1000" b="1" dirty="0"/>
              <a:t>Moderate/High</a:t>
            </a:r>
            <a:r>
              <a:rPr lang="en-IN" sz="1000" dirty="0"/>
              <a:t> probability or </a:t>
            </a:r>
            <a:r>
              <a:rPr lang="en-IN" sz="1000" b="1" dirty="0"/>
              <a:t>COVID-19 +</a:t>
            </a:r>
            <a:r>
              <a:rPr lang="en-IN" sz="1000" b="1" dirty="0" err="1"/>
              <a:t>ve</a:t>
            </a:r>
            <a:r>
              <a:rPr lang="en-IN" sz="1000" b="1" dirty="0"/>
              <a:t> </a:t>
            </a:r>
            <a:r>
              <a:rPr lang="en-IN" sz="1000" dirty="0"/>
              <a:t>- Consider an invasive approach with </a:t>
            </a:r>
            <a:r>
              <a:rPr lang="en-IN" sz="1000" u="sng" dirty="0"/>
              <a:t>Aerosol Level PPE and N95 mask</a:t>
            </a:r>
            <a:r>
              <a:rPr lang="en-IN" sz="1000" dirty="0"/>
              <a:t> if age OR </a:t>
            </a:r>
            <a:r>
              <a:rPr lang="en-IN" sz="1000" dirty="0" err="1"/>
              <a:t>comorbidities</a:t>
            </a:r>
            <a:r>
              <a:rPr lang="en-IN" sz="1000" dirty="0"/>
              <a:t> do not preclude a reasonable likelihood of meaningful survival.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Most patients now considered </a:t>
            </a:r>
            <a:r>
              <a:rPr lang="en-IN" sz="1000" b="1" dirty="0"/>
              <a:t>Moderate/High </a:t>
            </a:r>
            <a:r>
              <a:rPr lang="en-IN" sz="1000" dirty="0"/>
              <a:t>probability or </a:t>
            </a:r>
            <a:r>
              <a:rPr lang="en-IN" sz="1000" b="1" dirty="0"/>
              <a:t>COVID-19 +</a:t>
            </a:r>
            <a:r>
              <a:rPr lang="en-IN" sz="1000" b="1" dirty="0" err="1"/>
              <a:t>ve</a:t>
            </a:r>
            <a:r>
              <a:rPr lang="en-IN" sz="1000" b="1" dirty="0"/>
              <a:t> </a:t>
            </a:r>
            <a:r>
              <a:rPr lang="en-IN" sz="1000" dirty="0"/>
              <a:t>- Consider an invasive approach with </a:t>
            </a:r>
            <a:r>
              <a:rPr lang="en-IN" sz="1000" u="sng" dirty="0"/>
              <a:t>Aerosol Level PPE and N95</a:t>
            </a:r>
            <a:r>
              <a:rPr lang="en-IN" sz="1000" dirty="0"/>
              <a:t> mask if age OR </a:t>
            </a:r>
            <a:r>
              <a:rPr lang="en-IN" sz="1000" dirty="0" err="1"/>
              <a:t>comorbidities</a:t>
            </a:r>
            <a:r>
              <a:rPr lang="en-IN" sz="1000" dirty="0"/>
              <a:t> do not preclude a reasonable likelihood of meaningful survival.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93471" y="157161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>
                <a:solidFill>
                  <a:srgbClr val="EE9012"/>
                </a:solidFill>
              </a:rPr>
              <a:t>Major restriction in</a:t>
            </a:r>
          </a:p>
          <a:p>
            <a:pPr algn="ctr"/>
            <a:r>
              <a:rPr lang="en-IN" sz="1000" b="1" dirty="0">
                <a:solidFill>
                  <a:srgbClr val="EE9012"/>
                </a:solidFill>
              </a:rPr>
              <a:t>regular services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25920" y="1571612"/>
            <a:ext cx="1571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>
                <a:solidFill>
                  <a:srgbClr val="ED1B24"/>
                </a:solidFill>
              </a:rPr>
              <a:t>Complete inability to</a:t>
            </a:r>
          </a:p>
          <a:p>
            <a:pPr algn="ctr"/>
            <a:r>
              <a:rPr lang="en-IN" sz="1000" b="1" dirty="0">
                <a:solidFill>
                  <a:srgbClr val="ED1B24"/>
                </a:solidFill>
              </a:rPr>
              <a:t>provide services due to</a:t>
            </a:r>
          </a:p>
          <a:p>
            <a:pPr algn="ctr"/>
            <a:r>
              <a:rPr lang="en-IN" sz="1000" b="1" dirty="0">
                <a:solidFill>
                  <a:srgbClr val="ED1B24"/>
                </a:solidFill>
              </a:rPr>
              <a:t>staff/resource limitations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4682" y="836612"/>
            <a:ext cx="997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>
                <a:solidFill>
                  <a:srgbClr val="585858"/>
                </a:solidFill>
              </a:rPr>
              <a:t>Response</a:t>
            </a:r>
          </a:p>
          <a:p>
            <a:pPr algn="ctr"/>
            <a:r>
              <a:rPr lang="en-IN" sz="1600" b="1" dirty="0">
                <a:solidFill>
                  <a:srgbClr val="585858"/>
                </a:solidFill>
              </a:rPr>
              <a:t>Levels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428728" y="2143910"/>
            <a:ext cx="5502314" cy="4142610"/>
            <a:chOff x="1428728" y="2143910"/>
            <a:chExt cx="5502314" cy="4429156"/>
          </a:xfrm>
        </p:grpSpPr>
        <p:cxnSp>
          <p:nvCxnSpPr>
            <p:cNvPr id="30" name="Straight Connector 29"/>
            <p:cNvCxnSpPr/>
            <p:nvPr/>
          </p:nvCxnSpPr>
          <p:spPr>
            <a:xfrm rot="5400000">
              <a:off x="-785056" y="4357694"/>
              <a:ext cx="4429156" cy="1588"/>
            </a:xfrm>
            <a:prstGeom prst="line">
              <a:avLst/>
            </a:prstGeom>
            <a:ln w="9525">
              <a:solidFill>
                <a:srgbClr val="58585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01026" y="4357694"/>
              <a:ext cx="4429156" cy="1588"/>
            </a:xfrm>
            <a:prstGeom prst="line">
              <a:avLst/>
            </a:prstGeom>
            <a:ln w="9525">
              <a:solidFill>
                <a:srgbClr val="58585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715670" y="4357694"/>
              <a:ext cx="4429156" cy="1588"/>
            </a:xfrm>
            <a:prstGeom prst="line">
              <a:avLst/>
            </a:prstGeom>
            <a:ln w="9525">
              <a:solidFill>
                <a:srgbClr val="58585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>
            <a:off x="500034" y="3786190"/>
            <a:ext cx="8429684" cy="1802"/>
          </a:xfrm>
          <a:prstGeom prst="line">
            <a:avLst/>
          </a:prstGeom>
          <a:ln w="9525">
            <a:solidFill>
              <a:srgbClr val="5858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00034" y="5000636"/>
            <a:ext cx="8429684" cy="1802"/>
          </a:xfrm>
          <a:prstGeom prst="line">
            <a:avLst/>
          </a:prstGeom>
          <a:ln w="9525">
            <a:solidFill>
              <a:srgbClr val="5858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E585C-C452-440B-8812-545E1C74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39" y="978615"/>
            <a:ext cx="8430321" cy="997221"/>
          </a:xfrm>
        </p:spPr>
        <p:txBody>
          <a:bodyPr>
            <a:noAutofit/>
          </a:bodyPr>
          <a:lstStyle/>
          <a:p>
            <a:r>
              <a:rPr lang="en-IN" sz="4000" dirty="0"/>
              <a:t>Other ACS, Type 2 MI, and Outpatients</a:t>
            </a:r>
            <a:br>
              <a:rPr lang="en-IN" sz="3200" dirty="0"/>
            </a:br>
            <a:r>
              <a:rPr lang="en-CA" sz="3200" dirty="0"/>
              <a:t>Andrea Lavoie MD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503B07-69CA-3C44-8C5B-693DE1277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139" y="3200094"/>
            <a:ext cx="244734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469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96672" y="1635466"/>
            <a:ext cx="2446700" cy="499712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90488" indent="-90488">
              <a:buFont typeface="Arial" pitchFamily="34" charset="0"/>
              <a:buChar char="•"/>
            </a:pPr>
            <a:r>
              <a:rPr lang="en-IN" sz="1000" dirty="0"/>
              <a:t>Patients with low probability of COVID-19 – Invasive approach as per current regional practice.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en-IN" sz="1000" dirty="0"/>
              <a:t>Patients with </a:t>
            </a:r>
            <a:r>
              <a:rPr lang="en-IN" sz="1000" b="1" dirty="0"/>
              <a:t>Moderate/High</a:t>
            </a:r>
            <a:r>
              <a:rPr lang="en-IN" sz="1000" dirty="0"/>
              <a:t> probability of COVID-19 - Invasive approach </a:t>
            </a:r>
            <a:r>
              <a:rPr lang="en-IN" sz="1000" u="sng" dirty="0"/>
              <a:t>with Aerosol Level PPE and N95 mask.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en-IN" sz="1000" b="1" dirty="0"/>
              <a:t>COVID-19 +</a:t>
            </a:r>
            <a:r>
              <a:rPr lang="en-IN" sz="1000" b="1" dirty="0" err="1"/>
              <a:t>ve</a:t>
            </a:r>
            <a:r>
              <a:rPr lang="en-IN" sz="1000" dirty="0"/>
              <a:t> – consider invasive strategy with </a:t>
            </a:r>
            <a:r>
              <a:rPr lang="en-IN" sz="1000" u="sng" dirty="0"/>
              <a:t>Aerosol Level PPE and N95 mask.</a:t>
            </a:r>
          </a:p>
          <a:p>
            <a:pPr marL="90488" indent="-90488">
              <a:buFont typeface="Arial" pitchFamily="34" charset="0"/>
              <a:buChar char="•"/>
            </a:pPr>
            <a:endParaRPr lang="en-IN" sz="1000" dirty="0"/>
          </a:p>
          <a:p>
            <a:pPr marL="90488" indent="-90488"/>
            <a:endParaRPr lang="en-IN" sz="1000" dirty="0"/>
          </a:p>
          <a:p>
            <a:pPr marL="90488" indent="-90488">
              <a:buFont typeface="Arial" pitchFamily="34" charset="0"/>
              <a:buChar char="•"/>
            </a:pPr>
            <a:r>
              <a:rPr lang="en-IN" sz="1000" dirty="0"/>
              <a:t>Invasive approach OR medical management for most patients. If medical management selected and failed, screen (symptom questionnaire AND swab) all patients for COVID-19 prior to invasive approach. If </a:t>
            </a:r>
            <a:r>
              <a:rPr lang="en-IN" sz="1000" b="1" dirty="0"/>
              <a:t>COVID-19 +</a:t>
            </a:r>
            <a:r>
              <a:rPr lang="en-IN" sz="1000" b="1" dirty="0" err="1"/>
              <a:t>ve</a:t>
            </a:r>
            <a:r>
              <a:rPr lang="en-IN" sz="1000" dirty="0"/>
              <a:t>, </a:t>
            </a:r>
            <a:r>
              <a:rPr lang="en-IN" sz="1000" u="sng" dirty="0"/>
              <a:t>Aerosol Level PPE and N95 mask.</a:t>
            </a:r>
          </a:p>
          <a:p>
            <a:pPr marL="90488" indent="-90488">
              <a:buFont typeface="Arial" pitchFamily="34" charset="0"/>
              <a:buChar char="•"/>
            </a:pPr>
            <a:endParaRPr lang="en-IN" sz="1000" dirty="0"/>
          </a:p>
          <a:p>
            <a:pPr marL="90488" indent="-90488">
              <a:buFont typeface="Arial" pitchFamily="34" charset="0"/>
              <a:buChar char="•"/>
            </a:pPr>
            <a:r>
              <a:rPr lang="en-IN" sz="1000" dirty="0"/>
              <a:t>Investigations and treatment as per clinical judgement. Consider CT coronary angiography with Droplet Level PPE instead of an invasive approach.</a:t>
            </a:r>
          </a:p>
          <a:p>
            <a:pPr marL="90488" indent="-90488"/>
            <a:endParaRPr lang="en-IN" sz="1000" dirty="0"/>
          </a:p>
          <a:p>
            <a:pPr marL="90488" indent="-90488">
              <a:buFont typeface="Arial" pitchFamily="34" charset="0"/>
              <a:buChar char="•"/>
            </a:pPr>
            <a:r>
              <a:rPr lang="en-IN" sz="1000" dirty="0"/>
              <a:t>Consider cardiac catheterization for outpatients who are clinically considered to be moderate to higher risk.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en-IN" sz="1000" dirty="0"/>
              <a:t>Screen (symptom questionnaire AND/OR swab) all patients for COVID-19.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en-IN" sz="1000" dirty="0"/>
              <a:t>All non-urgent/elective cases should be deferred for &gt; 30 days.</a:t>
            </a:r>
          </a:p>
          <a:p>
            <a:pPr marL="90488" indent="-90488">
              <a:buFont typeface="Arial" pitchFamily="34" charset="0"/>
              <a:buChar char="•"/>
            </a:pPr>
            <a:endParaRPr lang="en-IN" sz="1000" dirty="0"/>
          </a:p>
          <a:p>
            <a:pPr marL="90488" indent="-90488">
              <a:buFont typeface="Arial" pitchFamily="34" charset="0"/>
              <a:buChar char="•"/>
            </a:pPr>
            <a:endParaRPr lang="en-IN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1635466"/>
            <a:ext cx="1285884" cy="5366460"/>
          </a:xfrm>
          <a:prstGeom prst="rect">
            <a:avLst/>
          </a:prstGeom>
          <a:noFill/>
        </p:spPr>
        <p:txBody>
          <a:bodyPr wrap="square" lIns="0" tIns="36000" rIns="36000" bIns="36000" rtlCol="0">
            <a:spAutoFit/>
          </a:bodyPr>
          <a:lstStyle/>
          <a:p>
            <a:r>
              <a:rPr lang="en-IN" sz="1200" b="1" dirty="0"/>
              <a:t>NSTEMI (High Risk)</a:t>
            </a:r>
          </a:p>
          <a:p>
            <a:r>
              <a:rPr lang="en-IN" sz="1000" b="1" dirty="0"/>
              <a:t>(Refractory symptoms,</a:t>
            </a:r>
          </a:p>
          <a:p>
            <a:r>
              <a:rPr lang="en-IN" sz="1000" b="1" dirty="0"/>
              <a:t>hemodynamic</a:t>
            </a:r>
          </a:p>
          <a:p>
            <a:r>
              <a:rPr lang="en-IN" sz="1000" b="1" dirty="0"/>
              <a:t>instability, significant LV dysfunction,</a:t>
            </a:r>
          </a:p>
          <a:p>
            <a:r>
              <a:rPr lang="en-IN" sz="1000" b="1" dirty="0"/>
              <a:t>suspected LM or significant proximal</a:t>
            </a:r>
          </a:p>
          <a:p>
            <a:r>
              <a:rPr lang="en-IN" sz="1000" b="1" dirty="0" err="1"/>
              <a:t>Epicardial</a:t>
            </a:r>
            <a:r>
              <a:rPr lang="en-IN" sz="1000" b="1" dirty="0"/>
              <a:t> disease,</a:t>
            </a:r>
          </a:p>
          <a:p>
            <a:r>
              <a:rPr lang="en-IN" sz="1000" b="1" dirty="0"/>
              <a:t>GRACE risk score &gt;140)</a:t>
            </a:r>
          </a:p>
          <a:p>
            <a:endParaRPr lang="en-IN" sz="1000" b="1" dirty="0"/>
          </a:p>
          <a:p>
            <a:r>
              <a:rPr lang="en-IN" sz="1200" b="1" dirty="0"/>
              <a:t>Low/Medium Risk NSTEMI and UA</a:t>
            </a:r>
          </a:p>
          <a:p>
            <a:endParaRPr lang="en-IN" sz="1000" b="1" dirty="0"/>
          </a:p>
          <a:p>
            <a:endParaRPr lang="en-IN" sz="1000" b="1" dirty="0"/>
          </a:p>
          <a:p>
            <a:endParaRPr lang="en-IN" sz="1000" b="1" dirty="0"/>
          </a:p>
          <a:p>
            <a:endParaRPr lang="en-IN" sz="1000" b="1" dirty="0"/>
          </a:p>
          <a:p>
            <a:endParaRPr lang="en-IN" sz="1000" b="1" dirty="0"/>
          </a:p>
          <a:p>
            <a:endParaRPr lang="en-IN" sz="1000" b="1" dirty="0"/>
          </a:p>
          <a:p>
            <a:r>
              <a:rPr lang="en-IN" sz="1400" b="1" dirty="0"/>
              <a:t>Type 2 MI </a:t>
            </a:r>
            <a:r>
              <a:rPr lang="en-IN" sz="1000" b="1" dirty="0"/>
              <a:t>(Consider</a:t>
            </a:r>
          </a:p>
          <a:p>
            <a:r>
              <a:rPr lang="en-IN" sz="1000" b="1" dirty="0"/>
              <a:t>COVID-19 </a:t>
            </a:r>
            <a:r>
              <a:rPr lang="en-IN" sz="1000" b="1" dirty="0" err="1"/>
              <a:t>myocarditis</a:t>
            </a:r>
            <a:r>
              <a:rPr lang="en-IN" sz="1000" b="1" dirty="0"/>
              <a:t>)</a:t>
            </a:r>
          </a:p>
          <a:p>
            <a:endParaRPr lang="en-IN" sz="1000" b="1" dirty="0"/>
          </a:p>
          <a:p>
            <a:endParaRPr lang="en-IN" sz="1000" b="1" dirty="0"/>
          </a:p>
          <a:p>
            <a:endParaRPr lang="en-IN" sz="1000" b="1" dirty="0"/>
          </a:p>
          <a:p>
            <a:r>
              <a:rPr lang="en-IN" sz="1400" b="1" dirty="0"/>
              <a:t>Outpatients</a:t>
            </a:r>
          </a:p>
          <a:p>
            <a:endParaRPr lang="en-IN" sz="1000" b="1" dirty="0"/>
          </a:p>
          <a:p>
            <a:endParaRPr lang="en-IN" sz="1000" b="1" dirty="0"/>
          </a:p>
          <a:p>
            <a:endParaRPr lang="en-IN" sz="1000" b="1" dirty="0"/>
          </a:p>
          <a:p>
            <a:endParaRPr lang="en-IN" sz="1000" b="1" dirty="0"/>
          </a:p>
          <a:p>
            <a:endParaRPr lang="en-IN" sz="1000" b="1" dirty="0"/>
          </a:p>
          <a:p>
            <a:endParaRPr lang="en-IN" sz="1000" b="1" dirty="0"/>
          </a:p>
          <a:p>
            <a:endParaRPr lang="en-IN" sz="1000" b="1" dirty="0"/>
          </a:p>
          <a:p>
            <a:endParaRPr lang="en-IN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54474" y="1635467"/>
            <a:ext cx="1732368" cy="499712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87313" indent="-87313">
              <a:buFont typeface="Arial" pitchFamily="34" charset="0"/>
              <a:buChar char="•"/>
            </a:pPr>
            <a:r>
              <a:rPr lang="en-IN" sz="1000" dirty="0"/>
              <a:t>Medical management of all ACS</a:t>
            </a:r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/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r>
              <a:rPr lang="en-IN" sz="1000" dirty="0"/>
              <a:t>Medical management of all ACS</a:t>
            </a:r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r>
              <a:rPr lang="en-IN" sz="1000" dirty="0"/>
              <a:t>Medical management of all Type 2 MI</a:t>
            </a:r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r>
              <a:rPr lang="en-IN" sz="1000" dirty="0"/>
              <a:t>Medical management for all Outpatients</a:t>
            </a:r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  <a:p>
            <a:pPr marL="87313" indent="-87313">
              <a:buFont typeface="Arial" pitchFamily="34" charset="0"/>
              <a:buChar char="•"/>
            </a:pPr>
            <a:endParaRPr lang="en-IN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6248" y="1635466"/>
            <a:ext cx="2571768" cy="499712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Most patients now considered </a:t>
            </a:r>
            <a:r>
              <a:rPr lang="en-IN" sz="1000" b="1" dirty="0"/>
              <a:t>Moderate/High</a:t>
            </a:r>
            <a:r>
              <a:rPr lang="en-IN" sz="1000" dirty="0"/>
              <a:t> probability or </a:t>
            </a:r>
            <a:r>
              <a:rPr lang="en-IN" sz="1000" b="1" dirty="0"/>
              <a:t>COVID-19 +</a:t>
            </a:r>
            <a:r>
              <a:rPr lang="en-IN" sz="1000" b="1" dirty="0" err="1"/>
              <a:t>ve</a:t>
            </a:r>
            <a:r>
              <a:rPr lang="en-IN" sz="1000" dirty="0"/>
              <a:t> - Consider an invasive approach with </a:t>
            </a:r>
            <a:r>
              <a:rPr lang="en-IN" sz="1000" u="sng" dirty="0"/>
              <a:t>Aerosol Level PPE and N95 mask.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u="sng" dirty="0"/>
          </a:p>
          <a:p>
            <a:pPr marL="92075" indent="-92075">
              <a:buFont typeface="Arial" pitchFamily="34" charset="0"/>
              <a:buChar char="•"/>
            </a:pPr>
            <a:endParaRPr lang="en-IN" sz="1000" u="sng" dirty="0"/>
          </a:p>
          <a:p>
            <a:pPr marL="92075" indent="-92075">
              <a:buFont typeface="Arial" pitchFamily="34" charset="0"/>
              <a:buChar char="•"/>
            </a:pPr>
            <a:endParaRPr lang="en-IN" sz="1000" u="sng" dirty="0"/>
          </a:p>
          <a:p>
            <a:pPr marL="92075" indent="-92075">
              <a:buFont typeface="Arial" pitchFamily="34" charset="0"/>
              <a:buChar char="•"/>
            </a:pPr>
            <a:endParaRPr lang="en-IN" sz="1000" u="sng" dirty="0"/>
          </a:p>
          <a:p>
            <a:pPr marL="92075" indent="-92075"/>
            <a:endParaRPr lang="en-IN" sz="1000" u="sng" dirty="0"/>
          </a:p>
          <a:p>
            <a:pPr marL="92075" indent="-92075">
              <a:buFont typeface="Arial" pitchFamily="34" charset="0"/>
              <a:buChar char="•"/>
            </a:pPr>
            <a:endParaRPr lang="en-IN" sz="1000" u="sng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Medical management </a:t>
            </a:r>
            <a:r>
              <a:rPr lang="en-IN" sz="1000" dirty="0" err="1"/>
              <a:t>favored</a:t>
            </a:r>
            <a:r>
              <a:rPr lang="en-IN" sz="1000" dirty="0"/>
              <a:t> over an invasive approach for most patients. If medical management selected and failed, screen (symptom questionnaire AND swab) all patients for COVID-19 prior to invasive approach. If </a:t>
            </a:r>
            <a:r>
              <a:rPr lang="en-IN" sz="1000" b="1" dirty="0"/>
              <a:t>COVID-19 +</a:t>
            </a:r>
            <a:r>
              <a:rPr lang="en-IN" sz="1000" b="1" dirty="0" err="1"/>
              <a:t>ve</a:t>
            </a:r>
            <a:r>
              <a:rPr lang="en-IN" sz="1000" dirty="0"/>
              <a:t>, </a:t>
            </a:r>
            <a:r>
              <a:rPr lang="en-IN" sz="1000" u="sng" dirty="0"/>
              <a:t>Aerosol Level PPE and N95 mask.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u="sng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Investigations and treatment as per clinical judgement. Consider CT coronary angiography with Droplet Level PPE instead of an invasive approach.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Consider cardiac catheterization for “urgent” outpatients only including those with symptoms AND non-invasive testing suggesting high risk for CV events in the short term.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Screen (symptom questionnaire AND/OR swab) all patients for COVID-19.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Others should be considered lower-risk and deferred for &gt;30 days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641453" y="1564822"/>
            <a:ext cx="5289589" cy="4966567"/>
            <a:chOff x="1641453" y="500836"/>
            <a:chExt cx="5289589" cy="6071436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-1393471" y="3535760"/>
              <a:ext cx="6071436" cy="1588"/>
            </a:xfrm>
            <a:prstGeom prst="line">
              <a:avLst/>
            </a:prstGeom>
            <a:ln w="9525">
              <a:solidFill>
                <a:srgbClr val="58585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179886" y="3535760"/>
              <a:ext cx="6071436" cy="1588"/>
            </a:xfrm>
            <a:prstGeom prst="line">
              <a:avLst/>
            </a:prstGeom>
            <a:ln w="9525">
              <a:solidFill>
                <a:srgbClr val="58585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894530" y="3535760"/>
              <a:ext cx="6071436" cy="1588"/>
            </a:xfrm>
            <a:prstGeom prst="line">
              <a:avLst/>
            </a:prstGeom>
            <a:ln w="9525">
              <a:solidFill>
                <a:srgbClr val="58585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285720" y="3120424"/>
            <a:ext cx="8501122" cy="1802"/>
          </a:xfrm>
          <a:prstGeom prst="line">
            <a:avLst/>
          </a:prstGeom>
          <a:ln w="9525">
            <a:solidFill>
              <a:srgbClr val="5858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5720" y="4350110"/>
            <a:ext cx="8501122" cy="1802"/>
          </a:xfrm>
          <a:prstGeom prst="line">
            <a:avLst/>
          </a:prstGeom>
          <a:ln w="9525">
            <a:solidFill>
              <a:srgbClr val="5858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5720" y="5072110"/>
            <a:ext cx="8501122" cy="1802"/>
          </a:xfrm>
          <a:prstGeom prst="line">
            <a:avLst/>
          </a:prstGeom>
          <a:ln w="9525">
            <a:solidFill>
              <a:srgbClr val="5858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785786" y="253250"/>
            <a:ext cx="7911786" cy="1339816"/>
            <a:chOff x="785786" y="323586"/>
            <a:chExt cx="7911786" cy="1339816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283174" y="323586"/>
              <a:ext cx="720000" cy="720000"/>
            </a:xfrm>
            <a:prstGeom prst="ellipse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b="1" dirty="0">
                  <a:solidFill>
                    <a:srgbClr val="92D050"/>
                  </a:solidFill>
                </a:rPr>
                <a:t>1</a:t>
              </a: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5212132" y="323586"/>
              <a:ext cx="720000" cy="720000"/>
            </a:xfrm>
            <a:prstGeom prst="ellipse">
              <a:avLst/>
            </a:prstGeom>
            <a:noFill/>
            <a:ln w="76200">
              <a:solidFill>
                <a:srgbClr val="EE9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b="1" dirty="0">
                  <a:solidFill>
                    <a:srgbClr val="EE9012"/>
                  </a:solidFill>
                </a:rPr>
                <a:t>2</a:t>
              </a: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551746" y="323586"/>
              <a:ext cx="720000" cy="720000"/>
            </a:xfrm>
            <a:prstGeom prst="ellipse">
              <a:avLst/>
            </a:prstGeom>
            <a:noFill/>
            <a:ln w="76200">
              <a:solidFill>
                <a:srgbClr val="ED1B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b="1" dirty="0">
                  <a:solidFill>
                    <a:srgbClr val="ED1B24"/>
                  </a:solidFill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82373" y="1109404"/>
              <a:ext cx="13216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000" b="1" dirty="0">
                  <a:solidFill>
                    <a:srgbClr val="92D050"/>
                  </a:solidFill>
                </a:rPr>
                <a:t>Minor restriction in</a:t>
              </a:r>
            </a:p>
            <a:p>
              <a:pPr algn="ctr"/>
              <a:r>
                <a:rPr lang="en-IN" sz="1000" b="1" dirty="0">
                  <a:solidFill>
                    <a:srgbClr val="92D050"/>
                  </a:solidFill>
                </a:rPr>
                <a:t>regular services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93471" y="1109404"/>
              <a:ext cx="1357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000" b="1" dirty="0">
                  <a:solidFill>
                    <a:srgbClr val="EE9012"/>
                  </a:solidFill>
                </a:rPr>
                <a:t>Major restriction in</a:t>
              </a:r>
            </a:p>
            <a:p>
              <a:pPr algn="ctr"/>
              <a:r>
                <a:rPr lang="en-IN" sz="1000" b="1" dirty="0">
                  <a:solidFill>
                    <a:srgbClr val="EE9012"/>
                  </a:solidFill>
                </a:rPr>
                <a:t>regular services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25920" y="1109404"/>
              <a:ext cx="15716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000" b="1" dirty="0">
                  <a:solidFill>
                    <a:srgbClr val="ED1B24"/>
                  </a:solidFill>
                </a:rPr>
                <a:t>Complete inability to</a:t>
              </a:r>
            </a:p>
            <a:p>
              <a:pPr algn="ctr"/>
              <a:r>
                <a:rPr lang="en-IN" sz="1000" b="1" dirty="0">
                  <a:solidFill>
                    <a:srgbClr val="ED1B24"/>
                  </a:solidFill>
                </a:rPr>
                <a:t>provide services due to</a:t>
              </a:r>
            </a:p>
            <a:p>
              <a:pPr algn="ctr"/>
              <a:r>
                <a:rPr lang="en-IN" sz="1000" b="1" dirty="0">
                  <a:solidFill>
                    <a:srgbClr val="ED1B24"/>
                  </a:solidFill>
                </a:rPr>
                <a:t>staff/resource limitations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5786" y="374404"/>
              <a:ext cx="8953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585858"/>
                  </a:solidFill>
                </a:rPr>
                <a:t>Response</a:t>
              </a:r>
            </a:p>
            <a:p>
              <a:pPr algn="ctr"/>
              <a:r>
                <a:rPr lang="en-IN" sz="1400" b="1" dirty="0">
                  <a:solidFill>
                    <a:srgbClr val="585858"/>
                  </a:solidFill>
                </a:rPr>
                <a:t>Levels</a:t>
              </a: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E585C-C452-440B-8812-545E1C74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006872"/>
            <a:ext cx="8229600" cy="968964"/>
          </a:xfrm>
        </p:spPr>
        <p:txBody>
          <a:bodyPr>
            <a:normAutofit fontScale="90000"/>
          </a:bodyPr>
          <a:lstStyle/>
          <a:p>
            <a:r>
              <a:rPr lang="en-IN" sz="4400" dirty="0"/>
              <a:t>CHIP and CTO</a:t>
            </a:r>
            <a:br>
              <a:rPr lang="en-IN" sz="3600" dirty="0"/>
            </a:br>
            <a:r>
              <a:rPr lang="en-CA" dirty="0"/>
              <a:t>Hung Q Ly MD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DD2F12-77F5-C24F-BB89-6178BB31A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r="16118"/>
          <a:stretch/>
        </p:blipFill>
        <p:spPr>
          <a:xfrm>
            <a:off x="6538533" y="3172157"/>
            <a:ext cx="2409035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77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96672" y="2158025"/>
            <a:ext cx="2446700" cy="114992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90488" marR="0" lvl="0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Limited cases that would facilitate hospital discharge.</a:t>
            </a:r>
          </a:p>
          <a:p>
            <a:pPr marL="90488" marR="0" lvl="0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Screen (symptoms questionnaire AND swab) all</a:t>
            </a:r>
          </a:p>
          <a:p>
            <a:pPr marL="90488" marR="0" lvl="0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patients for COVID-19.</a:t>
            </a:r>
          </a:p>
          <a:p>
            <a:pPr marL="90488" marR="0" lvl="0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0488" marR="0" lvl="0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cessation of cases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20" y="2158025"/>
            <a:ext cx="1285884" cy="1303809"/>
          </a:xfrm>
          <a:prstGeom prst="rect">
            <a:avLst/>
          </a:prstGeom>
          <a:noFill/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CTO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54474" y="2158026"/>
            <a:ext cx="1732368" cy="114992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cessation of cases</a:t>
            </a:r>
          </a:p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cessation of cases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6248" y="2158025"/>
            <a:ext cx="2571768" cy="114992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cessation of cases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cessation of cases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641453" y="2087381"/>
            <a:ext cx="5289589" cy="1339112"/>
            <a:chOff x="1641453" y="500836"/>
            <a:chExt cx="5289589" cy="6071436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-1393471" y="3535760"/>
              <a:ext cx="6071436" cy="1588"/>
            </a:xfrm>
            <a:prstGeom prst="line">
              <a:avLst/>
            </a:prstGeom>
            <a:ln w="9525">
              <a:solidFill>
                <a:srgbClr val="58585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179886" y="3535760"/>
              <a:ext cx="6071436" cy="1588"/>
            </a:xfrm>
            <a:prstGeom prst="line">
              <a:avLst/>
            </a:prstGeom>
            <a:ln w="9525">
              <a:solidFill>
                <a:srgbClr val="58585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894530" y="3535760"/>
              <a:ext cx="6071436" cy="1588"/>
            </a:xfrm>
            <a:prstGeom prst="line">
              <a:avLst/>
            </a:prstGeom>
            <a:ln w="9525">
              <a:solidFill>
                <a:srgbClr val="58585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285720" y="3020007"/>
            <a:ext cx="8501122" cy="1802"/>
          </a:xfrm>
          <a:prstGeom prst="line">
            <a:avLst/>
          </a:prstGeom>
          <a:ln w="9525">
            <a:solidFill>
              <a:srgbClr val="5858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>
            <a:spLocks noChangeAspect="1"/>
          </p:cNvSpPr>
          <p:nvPr/>
        </p:nvSpPr>
        <p:spPr>
          <a:xfrm>
            <a:off x="2283174" y="785794"/>
            <a:ext cx="720000" cy="720000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5212132" y="785794"/>
            <a:ext cx="720000" cy="720000"/>
          </a:xfrm>
          <a:prstGeom prst="ellipse">
            <a:avLst/>
          </a:prstGeom>
          <a:noFill/>
          <a:ln w="76200">
            <a:solidFill>
              <a:srgbClr val="EE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>
                <a:solidFill>
                  <a:srgbClr val="EE9012"/>
                </a:solidFill>
              </a:rPr>
              <a:t>2</a:t>
            </a: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551746" y="785794"/>
            <a:ext cx="720000" cy="720000"/>
          </a:xfrm>
          <a:prstGeom prst="ellipse">
            <a:avLst/>
          </a:prstGeom>
          <a:noFill/>
          <a:ln w="76200">
            <a:solidFill>
              <a:srgbClr val="ED1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>
                <a:solidFill>
                  <a:srgbClr val="ED1B24"/>
                </a:solidFill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82373" y="1571612"/>
            <a:ext cx="1321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>
                <a:solidFill>
                  <a:srgbClr val="92D050"/>
                </a:solidFill>
              </a:rPr>
              <a:t>Minor restriction in</a:t>
            </a:r>
          </a:p>
          <a:p>
            <a:pPr algn="ctr"/>
            <a:r>
              <a:rPr lang="en-IN" sz="1000" b="1" dirty="0">
                <a:solidFill>
                  <a:srgbClr val="92D050"/>
                </a:solidFill>
              </a:rPr>
              <a:t>regular services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93471" y="157161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>
                <a:solidFill>
                  <a:srgbClr val="EE9012"/>
                </a:solidFill>
              </a:rPr>
              <a:t>Major restriction in</a:t>
            </a:r>
          </a:p>
          <a:p>
            <a:pPr algn="ctr"/>
            <a:r>
              <a:rPr lang="en-IN" sz="1000" b="1" dirty="0">
                <a:solidFill>
                  <a:srgbClr val="EE9012"/>
                </a:solidFill>
              </a:rPr>
              <a:t>regular services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25920" y="1571612"/>
            <a:ext cx="1571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>
                <a:solidFill>
                  <a:srgbClr val="ED1B24"/>
                </a:solidFill>
              </a:rPr>
              <a:t>Complete inability to</a:t>
            </a:r>
          </a:p>
          <a:p>
            <a:pPr algn="ctr"/>
            <a:r>
              <a:rPr lang="en-IN" sz="1000" b="1" dirty="0">
                <a:solidFill>
                  <a:srgbClr val="ED1B24"/>
                </a:solidFill>
              </a:rPr>
              <a:t>provide services due to</a:t>
            </a:r>
          </a:p>
          <a:p>
            <a:pPr algn="ctr"/>
            <a:r>
              <a:rPr lang="en-IN" sz="1000" b="1" dirty="0">
                <a:solidFill>
                  <a:srgbClr val="ED1B24"/>
                </a:solidFill>
              </a:rPr>
              <a:t>staff/resource limitations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4682" y="836612"/>
            <a:ext cx="997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>
                <a:solidFill>
                  <a:srgbClr val="585858"/>
                </a:solidFill>
              </a:rPr>
              <a:t>Response</a:t>
            </a:r>
          </a:p>
          <a:p>
            <a:pPr algn="ctr"/>
            <a:r>
              <a:rPr lang="en-IN" sz="1600" b="1" dirty="0">
                <a:solidFill>
                  <a:srgbClr val="585858"/>
                </a:solidFill>
              </a:rPr>
              <a:t>Levels</a:t>
            </a:r>
          </a:p>
        </p:txBody>
      </p:sp>
    </p:spTree>
    <p:extLst>
      <p:ext uri="{BB962C8B-B14F-4D97-AF65-F5344CB8AC3E}">
        <p14:creationId xmlns:p14="http://schemas.microsoft.com/office/powerpoint/2010/main" val="50489869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E585C-C452-440B-8812-545E1C74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006872"/>
            <a:ext cx="8229600" cy="968964"/>
          </a:xfrm>
        </p:spPr>
        <p:txBody>
          <a:bodyPr>
            <a:normAutofit fontScale="90000"/>
          </a:bodyPr>
          <a:lstStyle/>
          <a:p>
            <a:r>
              <a:rPr lang="en-IN" sz="4400" dirty="0"/>
              <a:t>Structural Procedures</a:t>
            </a:r>
            <a:br>
              <a:rPr lang="en-IN" sz="3600" dirty="0"/>
            </a:br>
            <a:r>
              <a:rPr lang="en-IN" sz="3600" dirty="0"/>
              <a:t>Robert H Boone MD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C8EC1B-7A6A-ED46-912E-951C0F1D5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0" r="26117" b="45135"/>
          <a:stretch/>
        </p:blipFill>
        <p:spPr>
          <a:xfrm>
            <a:off x="6773700" y="3149308"/>
            <a:ext cx="2142818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274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/>
        </p:nvSpPr>
        <p:spPr>
          <a:xfrm flipV="1">
            <a:off x="0" y="142852"/>
            <a:ext cx="285720" cy="1878008"/>
          </a:xfrm>
          <a:prstGeom prst="round1Rect">
            <a:avLst>
              <a:gd name="adj" fmla="val 50000"/>
            </a:avLst>
          </a:prstGeom>
          <a:solidFill>
            <a:srgbClr val="ED1B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IN" sz="1500" b="1" dirty="0"/>
              <a:t>STRUCTURAL HEART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3979" y="2156600"/>
            <a:ext cx="2571768" cy="36121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High risk TAVI cases only with short expected LOS (low EF, valve-in-valve with severe AR, or recent hospitalization).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High risk cases with history of repeated HF hospitalizations or ER visits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Limited cases in collaboration with Transplant Team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Complete cessation of cases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Complete cessation of cases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Limited cases in collaboration with Adult Congenital Team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Complete cessation of cases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Limited cases in collaboration with Pulmonary Hypertension Team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2156600"/>
            <a:ext cx="928694" cy="35813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IN" sz="1400" b="1" dirty="0"/>
              <a:t>TAVI</a:t>
            </a:r>
          </a:p>
          <a:p>
            <a:endParaRPr lang="en-IN" sz="1000" b="1" dirty="0"/>
          </a:p>
          <a:p>
            <a:endParaRPr lang="en-IN" sz="1000" b="1" dirty="0"/>
          </a:p>
          <a:p>
            <a:endParaRPr lang="en-IN" sz="1000" b="1" dirty="0"/>
          </a:p>
          <a:p>
            <a:r>
              <a:rPr lang="en-IN" sz="1400" b="1" dirty="0" err="1"/>
              <a:t>MitraClip</a:t>
            </a:r>
            <a:endParaRPr lang="en-IN" sz="1400" b="1" dirty="0"/>
          </a:p>
          <a:p>
            <a:endParaRPr lang="en-IN" sz="1000" b="1" dirty="0"/>
          </a:p>
          <a:p>
            <a:r>
              <a:rPr lang="en-IN" sz="1000" b="1" dirty="0"/>
              <a:t>Myocardial</a:t>
            </a:r>
          </a:p>
          <a:p>
            <a:r>
              <a:rPr lang="en-IN" sz="1000" b="1" dirty="0"/>
              <a:t>Biopsies</a:t>
            </a:r>
          </a:p>
          <a:p>
            <a:endParaRPr lang="en-IN" sz="1000" b="1" dirty="0"/>
          </a:p>
          <a:p>
            <a:r>
              <a:rPr lang="en-IN" sz="1000" b="1" dirty="0"/>
              <a:t>ASD/PFO</a:t>
            </a:r>
          </a:p>
          <a:p>
            <a:endParaRPr lang="en-IN" sz="1000" b="1" dirty="0"/>
          </a:p>
          <a:p>
            <a:r>
              <a:rPr lang="en-IN" sz="1000" b="1" dirty="0"/>
              <a:t>LAAC</a:t>
            </a:r>
          </a:p>
          <a:p>
            <a:endParaRPr lang="en-IN" sz="1000" b="1" dirty="0"/>
          </a:p>
          <a:p>
            <a:r>
              <a:rPr lang="en-IN" sz="1000" b="1" dirty="0"/>
              <a:t>Adult Congenital</a:t>
            </a:r>
          </a:p>
          <a:p>
            <a:endParaRPr lang="en-IN" sz="1000" b="1" dirty="0"/>
          </a:p>
          <a:p>
            <a:r>
              <a:rPr lang="en-IN" sz="1000" b="1" dirty="0"/>
              <a:t>Pre-Solid</a:t>
            </a:r>
          </a:p>
          <a:p>
            <a:r>
              <a:rPr lang="en-IN" sz="1000" b="1" dirty="0"/>
              <a:t>Organ</a:t>
            </a:r>
          </a:p>
          <a:p>
            <a:r>
              <a:rPr lang="en-IN" sz="1000" b="1" dirty="0"/>
              <a:t>Transplant</a:t>
            </a:r>
          </a:p>
          <a:p>
            <a:endParaRPr lang="en-IN" sz="1000" b="1" dirty="0"/>
          </a:p>
          <a:p>
            <a:r>
              <a:rPr lang="en-IN" sz="1000" b="1" dirty="0"/>
              <a:t>Pulmonary</a:t>
            </a:r>
          </a:p>
          <a:p>
            <a:r>
              <a:rPr lang="en-IN" sz="1000" b="1" dirty="0"/>
              <a:t>HTN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54474" y="2156600"/>
            <a:ext cx="1714544" cy="34582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Complete cessation of cases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Complete cessation of cases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Complete cessation of cases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Complete cessation of cases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Complete cessation of cases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Complete cessation of cases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Complete cessation of cases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Complete cessation of cases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6248" y="2156600"/>
            <a:ext cx="2571768" cy="34582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Limited inpatient cases that would facilitate hospital discharge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Limited inpatient cases that would facilitate hospital discharge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Limited cases in collaboration with Transplant Team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Complete cessation of cases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Complete cessation of cases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Complete cessation of cases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Complete cessation of cases</a:t>
            </a:r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endParaRPr lang="en-IN" sz="1000" dirty="0"/>
          </a:p>
          <a:p>
            <a:pPr marL="92075" indent="-92075">
              <a:buFont typeface="Arial" pitchFamily="34" charset="0"/>
              <a:buChar char="•"/>
            </a:pPr>
            <a:r>
              <a:rPr lang="en-IN" sz="1000" dirty="0"/>
              <a:t>Complete cessation of cases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428728" y="2157394"/>
            <a:ext cx="5502314" cy="3642544"/>
            <a:chOff x="1428728" y="2143910"/>
            <a:chExt cx="5502314" cy="4429156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-785056" y="4357694"/>
              <a:ext cx="4429156" cy="1588"/>
            </a:xfrm>
            <a:prstGeom prst="line">
              <a:avLst/>
            </a:prstGeom>
            <a:ln w="9525">
              <a:solidFill>
                <a:srgbClr val="58585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001026" y="4357694"/>
              <a:ext cx="4429156" cy="1588"/>
            </a:xfrm>
            <a:prstGeom prst="line">
              <a:avLst/>
            </a:prstGeom>
            <a:ln w="9525">
              <a:solidFill>
                <a:srgbClr val="58585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715670" y="4357694"/>
              <a:ext cx="4429156" cy="1588"/>
            </a:xfrm>
            <a:prstGeom prst="line">
              <a:avLst/>
            </a:prstGeom>
            <a:ln w="9525">
              <a:solidFill>
                <a:srgbClr val="58585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00034" y="2712864"/>
            <a:ext cx="8215370" cy="2609868"/>
            <a:chOff x="500034" y="2270752"/>
            <a:chExt cx="8429684" cy="260986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00034" y="3199446"/>
              <a:ext cx="8429684" cy="1802"/>
            </a:xfrm>
            <a:prstGeom prst="line">
              <a:avLst/>
            </a:prstGeom>
            <a:ln w="9525">
              <a:solidFill>
                <a:srgbClr val="58585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0034" y="4878818"/>
              <a:ext cx="8429684" cy="1802"/>
            </a:xfrm>
            <a:prstGeom prst="line">
              <a:avLst/>
            </a:prstGeom>
            <a:ln w="9525">
              <a:solidFill>
                <a:srgbClr val="58585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0034" y="2270752"/>
              <a:ext cx="8429684" cy="1802"/>
            </a:xfrm>
            <a:prstGeom prst="line">
              <a:avLst/>
            </a:prstGeom>
            <a:ln w="9525">
              <a:solidFill>
                <a:srgbClr val="58585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00034" y="2722240"/>
              <a:ext cx="8429684" cy="1802"/>
            </a:xfrm>
            <a:prstGeom prst="line">
              <a:avLst/>
            </a:prstGeom>
            <a:ln w="9525">
              <a:solidFill>
                <a:srgbClr val="58585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00034" y="3500438"/>
              <a:ext cx="8429684" cy="1802"/>
            </a:xfrm>
            <a:prstGeom prst="line">
              <a:avLst/>
            </a:prstGeom>
            <a:ln w="9525">
              <a:solidFill>
                <a:srgbClr val="58585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00034" y="3786190"/>
              <a:ext cx="8429684" cy="1802"/>
            </a:xfrm>
            <a:prstGeom prst="line">
              <a:avLst/>
            </a:prstGeom>
            <a:ln w="9525">
              <a:solidFill>
                <a:srgbClr val="58585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0034" y="4263396"/>
              <a:ext cx="8429684" cy="1802"/>
            </a:xfrm>
            <a:prstGeom prst="line">
              <a:avLst/>
            </a:prstGeom>
            <a:ln w="9525">
              <a:solidFill>
                <a:srgbClr val="58585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 40"/>
          <p:cNvSpPr>
            <a:spLocks noChangeAspect="1"/>
          </p:cNvSpPr>
          <p:nvPr/>
        </p:nvSpPr>
        <p:spPr>
          <a:xfrm>
            <a:off x="2283174" y="785794"/>
            <a:ext cx="720000" cy="720000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5212132" y="785794"/>
            <a:ext cx="720000" cy="720000"/>
          </a:xfrm>
          <a:prstGeom prst="ellipse">
            <a:avLst/>
          </a:prstGeom>
          <a:noFill/>
          <a:ln w="76200">
            <a:solidFill>
              <a:srgbClr val="EE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>
                <a:solidFill>
                  <a:srgbClr val="EE9012"/>
                </a:solidFill>
              </a:rPr>
              <a:t>2</a:t>
            </a: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7551746" y="785794"/>
            <a:ext cx="720000" cy="720000"/>
          </a:xfrm>
          <a:prstGeom prst="ellipse">
            <a:avLst/>
          </a:prstGeom>
          <a:noFill/>
          <a:ln w="76200">
            <a:solidFill>
              <a:srgbClr val="ED1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>
                <a:solidFill>
                  <a:srgbClr val="ED1B24"/>
                </a:solidFill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82373" y="1571612"/>
            <a:ext cx="1321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>
                <a:solidFill>
                  <a:srgbClr val="92D050"/>
                </a:solidFill>
              </a:rPr>
              <a:t>Minor restriction in</a:t>
            </a:r>
          </a:p>
          <a:p>
            <a:pPr algn="ctr"/>
            <a:r>
              <a:rPr lang="en-IN" sz="1000" b="1" dirty="0">
                <a:solidFill>
                  <a:srgbClr val="92D050"/>
                </a:solidFill>
              </a:rPr>
              <a:t>regular services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93471" y="157161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>
                <a:solidFill>
                  <a:srgbClr val="EE9012"/>
                </a:solidFill>
              </a:rPr>
              <a:t>Major restriction in</a:t>
            </a:r>
          </a:p>
          <a:p>
            <a:pPr algn="ctr"/>
            <a:r>
              <a:rPr lang="en-IN" sz="1000" b="1" dirty="0">
                <a:solidFill>
                  <a:srgbClr val="EE9012"/>
                </a:solidFill>
              </a:rPr>
              <a:t>regular services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25920" y="1571612"/>
            <a:ext cx="1571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>
                <a:solidFill>
                  <a:srgbClr val="ED1B24"/>
                </a:solidFill>
              </a:rPr>
              <a:t>Complete inability to</a:t>
            </a:r>
          </a:p>
          <a:p>
            <a:pPr algn="ctr"/>
            <a:r>
              <a:rPr lang="en-IN" sz="1000" b="1" dirty="0">
                <a:solidFill>
                  <a:srgbClr val="ED1B24"/>
                </a:solidFill>
              </a:rPr>
              <a:t>provide services due to</a:t>
            </a:r>
          </a:p>
          <a:p>
            <a:pPr algn="ctr"/>
            <a:r>
              <a:rPr lang="en-IN" sz="1000" b="1" dirty="0">
                <a:solidFill>
                  <a:srgbClr val="ED1B24"/>
                </a:solidFill>
              </a:rPr>
              <a:t>staff/resource limitations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4682" y="836612"/>
            <a:ext cx="997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>
                <a:solidFill>
                  <a:srgbClr val="585858"/>
                </a:solidFill>
              </a:rPr>
              <a:t>Response</a:t>
            </a:r>
          </a:p>
          <a:p>
            <a:pPr algn="ctr"/>
            <a:r>
              <a:rPr lang="en-IN" sz="1600" b="1" dirty="0">
                <a:solidFill>
                  <a:srgbClr val="585858"/>
                </a:solidFill>
              </a:rPr>
              <a:t>Levels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E585C-C452-440B-8812-545E1C74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06" y="1006872"/>
            <a:ext cx="7118187" cy="968964"/>
          </a:xfrm>
        </p:spPr>
        <p:txBody>
          <a:bodyPr>
            <a:normAutofit fontScale="90000"/>
          </a:bodyPr>
          <a:lstStyle/>
          <a:p>
            <a:r>
              <a:rPr lang="en-IN" sz="4400" dirty="0"/>
              <a:t>Additional Considerations</a:t>
            </a:r>
            <a:br>
              <a:rPr lang="en-IN" sz="3000" dirty="0"/>
            </a:br>
            <a:r>
              <a:rPr lang="en-IN" sz="3600" dirty="0"/>
              <a:t>Ata-</a:t>
            </a:r>
            <a:r>
              <a:rPr lang="en-IN" sz="3600" dirty="0" err="1"/>
              <a:t>ur</a:t>
            </a:r>
            <a:r>
              <a:rPr lang="en-IN" sz="3600" dirty="0"/>
              <a:t>-Rehman Quraishi MD </a:t>
            </a:r>
            <a:endParaRPr lang="en-CA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58131-8D60-8B4A-A087-0BC9A20981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6" r="12937"/>
          <a:stretch/>
        </p:blipFill>
        <p:spPr>
          <a:xfrm>
            <a:off x="6516901" y="3167844"/>
            <a:ext cx="2417748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023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582612"/>
          </a:xfrm>
        </p:spPr>
        <p:txBody>
          <a:bodyPr>
            <a:normAutofit/>
          </a:bodyPr>
          <a:lstStyle/>
          <a:p>
            <a:r>
              <a:rPr lang="en-IN" sz="3200" dirty="0"/>
              <a:t>Additional Considerations</a:t>
            </a:r>
            <a:endParaRPr lang="en-IN" sz="3000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000448" y="981075"/>
            <a:ext cx="7021085" cy="5734050"/>
          </a:xfrm>
        </p:spPr>
        <p:txBody>
          <a:bodyPr numCol="2" spcCol="252000">
            <a:no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IN" sz="1300" dirty="0"/>
              <a:t>We encourage all Canadian research teams to carefully </a:t>
            </a:r>
            <a:r>
              <a:rPr lang="en-IN" sz="1300" b="1" dirty="0"/>
              <a:t>track cardiovascular outcomes in the coming months</a:t>
            </a:r>
            <a:r>
              <a:rPr lang="en-IN" sz="1300" dirty="0"/>
              <a:t>, and focus on key research gaps recently identified. If we document a large increase in potentially avoidable cardiac deaths from unavailable procedures, then difficult but necessary discussions about allocation of resources to infection vs. emergent cardiovascular procedures will be crucial.</a:t>
            </a:r>
          </a:p>
          <a:p>
            <a:pPr>
              <a:lnSpc>
                <a:spcPts val="1800"/>
              </a:lnSpc>
              <a:spcBef>
                <a:spcPts val="0"/>
              </a:spcBef>
              <a:buFont typeface="+mj-lt"/>
              <a:buAutoNum type="arabicPeriod"/>
            </a:pPr>
            <a:endParaRPr lang="en-IN" sz="1300" dirty="0"/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IN" sz="1300" dirty="0"/>
              <a:t>Certain cardiac catheterization staff with co morbidities associated with adverse events in the setting of contracting COVID-19 (</a:t>
            </a:r>
            <a:r>
              <a:rPr lang="en-IN" sz="1300" b="1" dirty="0"/>
              <a:t>age 60 years, diabetes, hypertension, or pre-existing cardiovascular disease</a:t>
            </a:r>
            <a:r>
              <a:rPr lang="en-IN" sz="1300" dirty="0"/>
              <a:t>) may wish to refrain from procedures with an increased risk of </a:t>
            </a:r>
            <a:r>
              <a:rPr lang="en-IN" sz="1300" dirty="0" err="1"/>
              <a:t>aerosolization</a:t>
            </a:r>
            <a:r>
              <a:rPr lang="en-IN" sz="1300" dirty="0"/>
              <a:t> if adequate PPE cannot be provided. Depending on their level of competency and in accordance with their training programs, trainees may also wish to refrain from all cardiac catheterization procedures.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IN" sz="1300" dirty="0"/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IN" sz="1300" b="1" dirty="0"/>
              <a:t>PPE use</a:t>
            </a:r>
            <a:r>
              <a:rPr lang="en-IN" sz="1300" dirty="0"/>
              <a:t>, including correct donning and doffing, changing scrubs and showering between cases with a high likelihood of COVID-19, and changing civilian clothes and footwear upon entering and leaving the hospital will remain our best defence during the pandemic.</a:t>
            </a:r>
          </a:p>
        </p:txBody>
      </p:sp>
    </p:spTree>
    <p:extLst>
      <p:ext uri="{BB962C8B-B14F-4D97-AF65-F5344CB8AC3E}">
        <p14:creationId xmlns:p14="http://schemas.microsoft.com/office/powerpoint/2010/main" val="14871134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582612"/>
          </a:xfrm>
        </p:spPr>
        <p:txBody>
          <a:bodyPr>
            <a:normAutofit/>
          </a:bodyPr>
          <a:lstStyle/>
          <a:p>
            <a:r>
              <a:rPr lang="en-IN" sz="3200" dirty="0"/>
              <a:t>Additional Considerations</a:t>
            </a:r>
            <a:endParaRPr lang="en-IN" sz="3000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215998" y="1178191"/>
            <a:ext cx="9036050" cy="5734050"/>
          </a:xfrm>
        </p:spPr>
        <p:txBody>
          <a:bodyPr numCol="2" spcCol="252000">
            <a:no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IN" sz="1300" dirty="0"/>
              <a:t>The threshold for performing </a:t>
            </a:r>
            <a:r>
              <a:rPr lang="en-IN" sz="1300" b="1" dirty="0"/>
              <a:t>percutaneous vs surgical </a:t>
            </a:r>
            <a:r>
              <a:rPr lang="en-IN" sz="1300" dirty="0"/>
              <a:t>coronary and valvular interventions may vary as the pandemic escalates and abates. After review by the Heart Team, multivessel PCI, TAVI or </a:t>
            </a:r>
            <a:r>
              <a:rPr lang="en-IN" sz="1300" dirty="0" err="1"/>
              <a:t>MitralClip</a:t>
            </a:r>
            <a:r>
              <a:rPr lang="en-IN" sz="1300" dirty="0"/>
              <a:t> may be appropriate to facilitate hospital discharge and reduce length of stay (LOS);</a:t>
            </a:r>
          </a:p>
          <a:p>
            <a:pPr>
              <a:lnSpc>
                <a:spcPts val="1800"/>
              </a:lnSpc>
              <a:spcBef>
                <a:spcPts val="0"/>
              </a:spcBef>
              <a:buFont typeface="+mj-lt"/>
              <a:buAutoNum type="arabicPeriod" startAt="3"/>
            </a:pPr>
            <a:endParaRPr lang="en-IN" sz="1300" dirty="0"/>
          </a:p>
          <a:p>
            <a:pPr>
              <a:lnSpc>
                <a:spcPts val="1800"/>
              </a:lnSpc>
              <a:spcBef>
                <a:spcPts val="0"/>
              </a:spcBef>
              <a:buFont typeface="+mj-lt"/>
              <a:buAutoNum type="arabicPeriod" startAt="3"/>
            </a:pPr>
            <a:endParaRPr lang="en-IN" sz="1300" dirty="0"/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IN" sz="1300" dirty="0"/>
              <a:t>In the setting of STEMI (or other situations requiring emergent cardiac catheterization), </a:t>
            </a:r>
            <a:r>
              <a:rPr lang="en-IN" sz="1300" b="1" dirty="0"/>
              <a:t>pre-hospital screening </a:t>
            </a:r>
            <a:r>
              <a:rPr lang="en-IN" sz="1300" dirty="0"/>
              <a:t>for symptoms of influenza like illnesses (ILI), pre-existing knowledge of COVID-19 positivity, and if available in the future, rapid COVID-19 testing should be strongly encouraged so that patients can receive appropriate care and by-pass the emergency department;</a:t>
            </a:r>
          </a:p>
          <a:p>
            <a:pPr>
              <a:lnSpc>
                <a:spcPts val="1800"/>
              </a:lnSpc>
              <a:spcBef>
                <a:spcPts val="0"/>
              </a:spcBef>
              <a:buFont typeface="+mj-lt"/>
              <a:buAutoNum type="arabicPeriod" startAt="3"/>
            </a:pPr>
            <a:endParaRPr lang="en-IN" sz="1300" dirty="0"/>
          </a:p>
          <a:p>
            <a:pPr>
              <a:lnSpc>
                <a:spcPts val="1800"/>
              </a:lnSpc>
              <a:spcBef>
                <a:spcPts val="0"/>
              </a:spcBef>
              <a:buFont typeface="+mj-lt"/>
              <a:buAutoNum type="arabicPeriod" startAt="3"/>
            </a:pPr>
            <a:endParaRPr lang="en-IN" sz="1300" dirty="0"/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IN" sz="1300" dirty="0"/>
              <a:t>Goal of </a:t>
            </a:r>
            <a:r>
              <a:rPr lang="en-IN" sz="1300" b="1" dirty="0"/>
              <a:t>rapid but safe discharge </a:t>
            </a:r>
            <a:r>
              <a:rPr lang="en-IN" sz="1300" dirty="0"/>
              <a:t>with teleconference or telephone follow-up should be promoted to facilitate bed capacity and avoid hospital exposure.</a:t>
            </a:r>
          </a:p>
        </p:txBody>
      </p:sp>
    </p:spTree>
    <p:extLst>
      <p:ext uri="{BB962C8B-B14F-4D97-AF65-F5344CB8AC3E}">
        <p14:creationId xmlns:p14="http://schemas.microsoft.com/office/powerpoint/2010/main" val="8237762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DDE20-02A6-4ACA-92C0-F7C9B6DD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6723"/>
          </a:xfrm>
        </p:spPr>
        <p:txBody>
          <a:bodyPr>
            <a:normAutofit/>
          </a:bodyPr>
          <a:lstStyle/>
          <a:p>
            <a:r>
              <a:rPr lang="en-CA" sz="3600" dirty="0"/>
              <a:t>Agenda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6D3AE5-62C7-4604-AE54-3A52939D4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843354"/>
            <a:ext cx="8928992" cy="481889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tabLst>
                <a:tab pos="4219575" algn="l"/>
              </a:tabLst>
            </a:pPr>
            <a:r>
              <a:rPr lang="en-IN" sz="1600" dirty="0"/>
              <a:t>Introduction	5 mins				David A Wood MD</a:t>
            </a:r>
          </a:p>
          <a:p>
            <a:pPr>
              <a:lnSpc>
                <a:spcPct val="200000"/>
              </a:lnSpc>
              <a:tabLst>
                <a:tab pos="4219575" algn="l"/>
              </a:tabLst>
            </a:pPr>
            <a:r>
              <a:rPr lang="en-IN" sz="1600" dirty="0"/>
              <a:t>Ethical Framework	5 mins				Eric A Cohen MD</a:t>
            </a:r>
          </a:p>
          <a:p>
            <a:pPr>
              <a:lnSpc>
                <a:spcPct val="200000"/>
              </a:lnSpc>
              <a:tabLst>
                <a:tab pos="4219575" algn="l"/>
              </a:tabLst>
            </a:pPr>
            <a:r>
              <a:rPr lang="en-IN" sz="1600" dirty="0"/>
              <a:t>STEMI/Cardiogenic Shock/OHCA	5 mins				Kevin R </a:t>
            </a:r>
            <a:r>
              <a:rPr lang="en-IN" sz="1600" dirty="0" err="1"/>
              <a:t>Bainey</a:t>
            </a:r>
            <a:r>
              <a:rPr lang="en-IN" sz="1600" dirty="0"/>
              <a:t> MD</a:t>
            </a:r>
          </a:p>
          <a:p>
            <a:pPr>
              <a:lnSpc>
                <a:spcPct val="200000"/>
              </a:lnSpc>
              <a:tabLst>
                <a:tab pos="4219575" algn="l"/>
              </a:tabLst>
            </a:pPr>
            <a:r>
              <a:rPr lang="en-IN" sz="1600" dirty="0"/>
              <a:t>Other ACS, Type 2 MI, and Outpatients	5 mins				Andrea Lavoie MD</a:t>
            </a:r>
          </a:p>
          <a:p>
            <a:pPr>
              <a:lnSpc>
                <a:spcPct val="200000"/>
              </a:lnSpc>
              <a:tabLst>
                <a:tab pos="4219575" algn="l"/>
              </a:tabLst>
            </a:pPr>
            <a:r>
              <a:rPr lang="en-IN" sz="1600" dirty="0"/>
              <a:t>CHIP and CTO	5 mins				Hung Q Ly MD</a:t>
            </a:r>
          </a:p>
          <a:p>
            <a:pPr>
              <a:lnSpc>
                <a:spcPct val="200000"/>
              </a:lnSpc>
              <a:tabLst>
                <a:tab pos="4219575" algn="l"/>
              </a:tabLst>
            </a:pPr>
            <a:r>
              <a:rPr lang="en-IN" sz="1600" dirty="0"/>
              <a:t>Structural Procedures	5 mins				Robert H Boone MD</a:t>
            </a:r>
          </a:p>
          <a:p>
            <a:pPr>
              <a:lnSpc>
                <a:spcPct val="200000"/>
              </a:lnSpc>
              <a:tabLst>
                <a:tab pos="4219575" algn="l"/>
              </a:tabLst>
            </a:pPr>
            <a:r>
              <a:rPr lang="en-IN" sz="1600" dirty="0"/>
              <a:t>Additional Considerations	5 mins				Ata-</a:t>
            </a:r>
            <a:r>
              <a:rPr lang="en-IN" sz="1600" dirty="0" err="1"/>
              <a:t>ur</a:t>
            </a:r>
            <a:r>
              <a:rPr lang="en-IN" sz="1600" dirty="0"/>
              <a:t>-Rehman Quraishi MD</a:t>
            </a:r>
          </a:p>
          <a:p>
            <a:pPr>
              <a:lnSpc>
                <a:spcPct val="200000"/>
              </a:lnSpc>
              <a:tabLst>
                <a:tab pos="4219575" algn="l"/>
              </a:tabLst>
            </a:pPr>
            <a:r>
              <a:rPr lang="en-IN" sz="1600" dirty="0"/>
              <a:t>Questions	25 mins			David Wood, Samer Mansour &amp;				 			Warren Cantor MD</a:t>
            </a:r>
          </a:p>
        </p:txBody>
      </p:sp>
    </p:spTree>
    <p:extLst>
      <p:ext uri="{BB962C8B-B14F-4D97-AF65-F5344CB8AC3E}">
        <p14:creationId xmlns:p14="http://schemas.microsoft.com/office/powerpoint/2010/main" val="3937340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E585C-C452-440B-8812-545E1C74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762" y="504205"/>
            <a:ext cx="9368844" cy="968964"/>
          </a:xfrm>
        </p:spPr>
        <p:txBody>
          <a:bodyPr>
            <a:normAutofit fontScale="90000"/>
          </a:bodyPr>
          <a:lstStyle/>
          <a:p>
            <a:r>
              <a:rPr lang="en-CA" sz="4000" dirty="0"/>
              <a:t>Questions/Comments</a:t>
            </a:r>
            <a:br>
              <a:rPr lang="en-CA" sz="4000" dirty="0"/>
            </a:br>
            <a:r>
              <a:rPr lang="en-CA" sz="4000" dirty="0"/>
              <a:t> </a:t>
            </a:r>
            <a:br>
              <a:rPr lang="en-CA" dirty="0"/>
            </a:br>
            <a:r>
              <a:rPr lang="en-CA" sz="3100" dirty="0"/>
              <a:t>David A Wood MD, Samer Mansour MD &amp; Warren Cantor MD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E3C10C-2385-4ECD-A047-9ED53A15374C}"/>
              </a:ext>
            </a:extLst>
          </p:cNvPr>
          <p:cNvSpPr txBox="1"/>
          <p:nvPr/>
        </p:nvSpPr>
        <p:spPr>
          <a:xfrm>
            <a:off x="457200" y="195574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Appreciating how many clinicians are participating,  please send a personal message at the bottom of your GoToMeeting screen to Kevin McKenzie indicating you have a question. The floor will be opened to individuals in the sequence received.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460B96-8B01-504A-80F4-F3921BBFE656}"/>
              </a:ext>
            </a:extLst>
          </p:cNvPr>
          <p:cNvGrpSpPr/>
          <p:nvPr/>
        </p:nvGrpSpPr>
        <p:grpSpPr>
          <a:xfrm>
            <a:off x="1443018" y="3846454"/>
            <a:ext cx="6257965" cy="2520000"/>
            <a:chOff x="2360398" y="3846454"/>
            <a:chExt cx="6257965" cy="252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324612-0707-1B4C-B265-AAAFFF1C6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505" y="3846454"/>
              <a:ext cx="1634839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FAA8D9-0452-1045-B23C-F5E8D3357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398" y="3846454"/>
              <a:ext cx="1680000" cy="25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8A1F57-10A7-2C46-B927-09C18C831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708"/>
            <a:stretch/>
          </p:blipFill>
          <p:spPr>
            <a:xfrm>
              <a:off x="6821451" y="3846454"/>
              <a:ext cx="1796912" cy="25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309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317" y="1268760"/>
            <a:ext cx="8271366" cy="1102519"/>
          </a:xfrm>
        </p:spPr>
        <p:txBody>
          <a:bodyPr>
            <a:normAutofit fontScale="90000"/>
          </a:bodyPr>
          <a:lstStyle/>
          <a:p>
            <a:r>
              <a:rPr lang="en-US" sz="3001" dirty="0"/>
              <a:t>We hope everyone is safe and healthy and this is all a distant memory when we meet in Vancouver next Spring!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4477140"/>
            <a:ext cx="7757757" cy="10881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Save the Date!</a:t>
            </a:r>
          </a:p>
          <a:p>
            <a:r>
              <a:rPr lang="en-US" dirty="0"/>
              <a:t>April 16</a:t>
            </a:r>
            <a:r>
              <a:rPr lang="en-US" baseline="30000" dirty="0"/>
              <a:t>th</a:t>
            </a:r>
            <a:r>
              <a:rPr lang="en-US" dirty="0"/>
              <a:t> &amp; 17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  <a:p>
            <a:r>
              <a:rPr lang="en-US" dirty="0"/>
              <a:t>Vancouver, BC, Canada</a:t>
            </a:r>
          </a:p>
        </p:txBody>
      </p:sp>
    </p:spTree>
    <p:extLst>
      <p:ext uri="{BB962C8B-B14F-4D97-AF65-F5344CB8AC3E}">
        <p14:creationId xmlns:p14="http://schemas.microsoft.com/office/powerpoint/2010/main" val="260850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97AE52-24B9-4659-8861-A40DD0F5F45F}"/>
              </a:ext>
            </a:extLst>
          </p:cNvPr>
          <p:cNvSpPr/>
          <p:nvPr/>
        </p:nvSpPr>
        <p:spPr>
          <a:xfrm>
            <a:off x="0" y="5708920"/>
            <a:ext cx="9144000" cy="291830"/>
          </a:xfrm>
          <a:prstGeom prst="rect">
            <a:avLst/>
          </a:prstGeom>
          <a:solidFill>
            <a:srgbClr val="FC0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0F7B1-36C7-4A06-A742-DCF322E22E8E}"/>
              </a:ext>
            </a:extLst>
          </p:cNvPr>
          <p:cNvSpPr txBox="1"/>
          <p:nvPr/>
        </p:nvSpPr>
        <p:spPr>
          <a:xfrm>
            <a:off x="124026" y="5750960"/>
            <a:ext cx="39251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GUIDANCE FROM THE CCS COVID-19 RAPID RESPONSE TEAM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6A618F-F622-494B-8A2B-5A081A67A626}"/>
              </a:ext>
            </a:extLst>
          </p:cNvPr>
          <p:cNvGrpSpPr/>
          <p:nvPr/>
        </p:nvGrpSpPr>
        <p:grpSpPr>
          <a:xfrm>
            <a:off x="321012" y="1638682"/>
            <a:ext cx="4941418" cy="2451372"/>
            <a:chOff x="34783" y="506888"/>
            <a:chExt cx="6588557" cy="326849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38CD72-E60C-46C8-B53E-E7653F1A0471}"/>
                </a:ext>
              </a:extLst>
            </p:cNvPr>
            <p:cNvSpPr/>
            <p:nvPr/>
          </p:nvSpPr>
          <p:spPr>
            <a:xfrm>
              <a:off x="34783" y="506888"/>
              <a:ext cx="642910" cy="3268494"/>
            </a:xfrm>
            <a:prstGeom prst="rect">
              <a:avLst/>
            </a:prstGeom>
            <a:solidFill>
              <a:srgbClr val="585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1D6689-3F41-4A94-874C-B8768EF9AC85}"/>
                </a:ext>
              </a:extLst>
            </p:cNvPr>
            <p:cNvSpPr/>
            <p:nvPr/>
          </p:nvSpPr>
          <p:spPr>
            <a:xfrm>
              <a:off x="677693" y="506889"/>
              <a:ext cx="5302737" cy="3268495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Precautions and Procedures for Coronary and Structural Cardiac Interventions during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COVID-19 Pandemic: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Guidance from CAIC-ACCI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 Wood et al. Canadian Journal of Cardiology.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Epub</a:t>
              </a: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ahead of print. March 23, 2020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EED8ED-5CD0-4343-9167-252585B59990}"/>
                </a:ext>
              </a:extLst>
            </p:cNvPr>
            <p:cNvSpPr/>
            <p:nvPr/>
          </p:nvSpPr>
          <p:spPr>
            <a:xfrm>
              <a:off x="5980430" y="506888"/>
              <a:ext cx="642910" cy="3268495"/>
            </a:xfrm>
            <a:prstGeom prst="rect">
              <a:avLst/>
            </a:prstGeom>
            <a:solidFill>
              <a:srgbClr val="585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Picture 9" descr="CAIC-ACCI logo.jpg">
            <a:extLst>
              <a:ext uri="{FF2B5EF4-FFF2-40B4-BE49-F238E27FC236}">
                <a16:creationId xmlns:a16="http://schemas.microsoft.com/office/drawing/2014/main" id="{7B31272B-1F67-4D7F-B4A6-F75798D5D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229" y="1195694"/>
            <a:ext cx="3355985" cy="358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AC51B5-25DF-433E-A6D3-64C02FD21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666" y="2448115"/>
            <a:ext cx="4042741" cy="245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A6E420-6237-4C48-9F8B-7457CEC0C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0" y="4440677"/>
            <a:ext cx="1021832" cy="1021832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AA4B1D-3229-424A-8204-1CC97B577A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447" y="5145075"/>
            <a:ext cx="1173377" cy="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4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4D3EFD-CF87-448C-8AF1-601BB65BFD9C}"/>
              </a:ext>
            </a:extLst>
          </p:cNvPr>
          <p:cNvSpPr/>
          <p:nvPr/>
        </p:nvSpPr>
        <p:spPr>
          <a:xfrm>
            <a:off x="1711077" y="2625048"/>
            <a:ext cx="3008347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Aft>
                <a:spcPts val="900"/>
              </a:spcAft>
            </a:pPr>
            <a:r>
              <a:rPr lang="en-CA" sz="1350" dirty="0">
                <a:solidFill>
                  <a:prstClr val="white"/>
                </a:solidFill>
                <a:latin typeface="Gill Sans MT" panose="020B0502020104020203" pitchFamily="34" charset="0"/>
              </a:rPr>
              <a:t>Dr. Andrew Krahn, Vancouver, BC</a:t>
            </a:r>
          </a:p>
          <a:p>
            <a:pPr defTabSz="685800">
              <a:spcAft>
                <a:spcPts val="900"/>
              </a:spcAft>
            </a:pPr>
            <a:r>
              <a:rPr lang="en-CA" sz="1350" dirty="0">
                <a:solidFill>
                  <a:prstClr val="white"/>
                </a:solidFill>
                <a:latin typeface="Gill Sans MT" panose="020B0502020104020203" pitchFamily="34" charset="0"/>
              </a:rPr>
              <a:t>Dr. David Wood, Vancouver, BC</a:t>
            </a:r>
          </a:p>
          <a:p>
            <a:pPr defTabSz="685800">
              <a:spcAft>
                <a:spcPts val="900"/>
              </a:spcAft>
            </a:pPr>
            <a:r>
              <a:rPr lang="en-CA" sz="1350" dirty="0">
                <a:solidFill>
                  <a:prstClr val="white"/>
                </a:solidFill>
                <a:latin typeface="Gill Sans MT" panose="020B0502020104020203" pitchFamily="34" charset="0"/>
              </a:rPr>
              <a:t>Dr. Howard Leong-Poi, Toronto, ON</a:t>
            </a:r>
          </a:p>
          <a:p>
            <a:pPr defTabSz="685800">
              <a:spcAft>
                <a:spcPts val="900"/>
              </a:spcAft>
            </a:pPr>
            <a:r>
              <a:rPr lang="en-CA" sz="1350" dirty="0">
                <a:solidFill>
                  <a:prstClr val="white"/>
                </a:solidFill>
                <a:latin typeface="Gill Sans MT" panose="020B0502020104020203" pitchFamily="34" charset="0"/>
              </a:rPr>
              <a:t>Dr. Shelley Zieroth, Winnipeg, MB</a:t>
            </a:r>
          </a:p>
          <a:p>
            <a:pPr defTabSz="685800">
              <a:spcAft>
                <a:spcPts val="900"/>
              </a:spcAft>
            </a:pPr>
            <a:r>
              <a:rPr lang="en-CA" sz="1350" dirty="0">
                <a:solidFill>
                  <a:prstClr val="white"/>
                </a:solidFill>
                <a:latin typeface="Gill Sans MT" panose="020B0502020104020203" pitchFamily="34" charset="0"/>
              </a:rPr>
              <a:t>Dr. David Bewick, Saint John, NB</a:t>
            </a:r>
          </a:p>
          <a:p>
            <a:pPr defTabSz="685800">
              <a:spcAft>
                <a:spcPts val="900"/>
              </a:spcAft>
            </a:pPr>
            <a:r>
              <a:rPr lang="en-CA" sz="1350" dirty="0">
                <a:solidFill>
                  <a:prstClr val="white"/>
                </a:solidFill>
                <a:latin typeface="Gill Sans MT" panose="020B0502020104020203" pitchFamily="34" charset="0"/>
              </a:rPr>
              <a:t>Dr. Anil Gupta, Mississauga, ON</a:t>
            </a:r>
          </a:p>
          <a:p>
            <a:pPr defTabSz="685800"/>
            <a:endParaRPr lang="en-CA" sz="1350" dirty="0">
              <a:solidFill>
                <a:prstClr val="white"/>
              </a:solidFill>
              <a:latin typeface="Gill Sans MT" panose="020B0502020104020203" pitchFamily="34" charset="0"/>
            </a:endParaRPr>
          </a:p>
          <a:p>
            <a:pPr defTabSz="685800"/>
            <a:endParaRPr lang="en-CA" sz="1350" dirty="0">
              <a:solidFill>
                <a:prstClr val="white"/>
              </a:solidFill>
              <a:latin typeface="Gill Sans MT" panose="020B0502020104020203" pitchFamily="34" charset="0"/>
            </a:endParaRPr>
          </a:p>
          <a:p>
            <a:pPr defTabSz="685800"/>
            <a:endParaRPr lang="en-CA" sz="1350" dirty="0">
              <a:solidFill>
                <a:prstClr val="white"/>
              </a:solidFill>
              <a:latin typeface="Gill Sans MT" panose="020B0502020104020203" pitchFamily="34" charset="0"/>
            </a:endParaRPr>
          </a:p>
          <a:p>
            <a:pPr defTabSz="685800"/>
            <a:endParaRPr lang="en-CA" sz="1350" dirty="0">
              <a:solidFill>
                <a:prstClr val="white"/>
              </a:solidFill>
              <a:latin typeface="Gill Sans MT" panose="020B0502020104020203" pitchFamily="34" charset="0"/>
            </a:endParaRPr>
          </a:p>
          <a:p>
            <a:pPr defTabSz="685800"/>
            <a:endParaRPr lang="en-CA" sz="1350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B0E578-5CCE-48F6-A4FD-A4237B4FF941}"/>
              </a:ext>
            </a:extLst>
          </p:cNvPr>
          <p:cNvSpPr/>
          <p:nvPr/>
        </p:nvSpPr>
        <p:spPr>
          <a:xfrm>
            <a:off x="4820701" y="2625048"/>
            <a:ext cx="3149998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Aft>
                <a:spcPts val="900"/>
              </a:spcAft>
            </a:pPr>
            <a:r>
              <a:rPr lang="en-CA" sz="1350" dirty="0">
                <a:solidFill>
                  <a:prstClr val="white"/>
                </a:solidFill>
                <a:latin typeface="Gill Sans MT" panose="020B0502020104020203" pitchFamily="34" charset="0"/>
              </a:rPr>
              <a:t>Dr. </a:t>
            </a:r>
            <a:r>
              <a:rPr lang="en-CA" sz="1350" dirty="0" err="1">
                <a:solidFill>
                  <a:prstClr val="white"/>
                </a:solidFill>
                <a:latin typeface="Gill Sans MT" panose="020B0502020104020203" pitchFamily="34" charset="0"/>
              </a:rPr>
              <a:t>Arsène</a:t>
            </a:r>
            <a:r>
              <a:rPr lang="en-CA" sz="1350" dirty="0">
                <a:solidFill>
                  <a:prstClr val="white"/>
                </a:solidFill>
                <a:latin typeface="Gill Sans MT" panose="020B0502020104020203" pitchFamily="34" charset="0"/>
              </a:rPr>
              <a:t> </a:t>
            </a:r>
            <a:r>
              <a:rPr lang="en-CA" sz="1350" dirty="0" err="1">
                <a:solidFill>
                  <a:prstClr val="white"/>
                </a:solidFill>
                <a:latin typeface="Gill Sans MT" panose="020B0502020104020203" pitchFamily="34" charset="0"/>
              </a:rPr>
              <a:t>Basmadjan</a:t>
            </a:r>
            <a:r>
              <a:rPr lang="en-CA" sz="1350" dirty="0">
                <a:solidFill>
                  <a:prstClr val="white"/>
                </a:solidFill>
                <a:latin typeface="Gill Sans MT" panose="020B0502020104020203" pitchFamily="34" charset="0"/>
              </a:rPr>
              <a:t>, Montreal, QC</a:t>
            </a:r>
          </a:p>
          <a:p>
            <a:pPr defTabSz="685800">
              <a:spcAft>
                <a:spcPts val="900"/>
              </a:spcAft>
            </a:pPr>
            <a:r>
              <a:rPr lang="en-CA" sz="1350" dirty="0">
                <a:solidFill>
                  <a:prstClr val="white"/>
                </a:solidFill>
                <a:latin typeface="Gill Sans MT" panose="020B0502020104020203" pitchFamily="34" charset="0"/>
              </a:rPr>
              <a:t>Dr. Bernard </a:t>
            </a:r>
            <a:r>
              <a:rPr lang="en-CA" sz="1350" dirty="0" err="1">
                <a:solidFill>
                  <a:prstClr val="white"/>
                </a:solidFill>
                <a:latin typeface="Gill Sans MT" panose="020B0502020104020203" pitchFamily="34" charset="0"/>
              </a:rPr>
              <a:t>Cantin</a:t>
            </a:r>
            <a:r>
              <a:rPr lang="en-CA" sz="1350" dirty="0">
                <a:solidFill>
                  <a:prstClr val="white"/>
                </a:solidFill>
                <a:latin typeface="Gill Sans MT" panose="020B0502020104020203" pitchFamily="34" charset="0"/>
              </a:rPr>
              <a:t>, Quebec, QC</a:t>
            </a:r>
          </a:p>
          <a:p>
            <a:pPr defTabSz="685800">
              <a:spcAft>
                <a:spcPts val="900"/>
              </a:spcAft>
            </a:pPr>
            <a:r>
              <a:rPr lang="en-CA" sz="1350" dirty="0">
                <a:solidFill>
                  <a:prstClr val="white"/>
                </a:solidFill>
                <a:latin typeface="Gill Sans MT" panose="020B0502020104020203" pitchFamily="34" charset="0"/>
              </a:rPr>
              <a:t>Dr. Peter Guerra, Montreal, QC</a:t>
            </a:r>
          </a:p>
          <a:p>
            <a:pPr defTabSz="685800">
              <a:spcAft>
                <a:spcPts val="900"/>
              </a:spcAft>
            </a:pPr>
            <a:r>
              <a:rPr lang="en-CA" sz="1350" dirty="0">
                <a:solidFill>
                  <a:prstClr val="white"/>
                </a:solidFill>
                <a:latin typeface="Gill Sans MT" panose="020B0502020104020203" pitchFamily="34" charset="0"/>
              </a:rPr>
              <a:t>Dr. Samer Mansour, Montreal, QC</a:t>
            </a:r>
          </a:p>
          <a:p>
            <a:pPr defTabSz="685800">
              <a:spcAft>
                <a:spcPts val="900"/>
              </a:spcAft>
            </a:pPr>
            <a:r>
              <a:rPr lang="en-CA" sz="1350" dirty="0">
                <a:solidFill>
                  <a:prstClr val="white"/>
                </a:solidFill>
                <a:latin typeface="Gill Sans MT" panose="020B0502020104020203" pitchFamily="34" charset="0"/>
              </a:rPr>
              <a:t>Dr. Lawrence Rudski, Montreal, QC</a:t>
            </a:r>
          </a:p>
          <a:p>
            <a:pPr defTabSz="685800">
              <a:spcAft>
                <a:spcPts val="900"/>
              </a:spcAft>
            </a:pPr>
            <a:r>
              <a:rPr lang="en-CA" sz="1350" dirty="0">
                <a:solidFill>
                  <a:prstClr val="white"/>
                </a:solidFill>
                <a:latin typeface="Gill Sans MT" panose="020B0502020104020203" pitchFamily="34" charset="0"/>
              </a:rPr>
              <a:t>Dr. Mark </a:t>
            </a:r>
            <a:r>
              <a:rPr lang="en-CA" sz="1350" dirty="0" err="1">
                <a:solidFill>
                  <a:prstClr val="white"/>
                </a:solidFill>
                <a:latin typeface="Gill Sans MT" panose="020B0502020104020203" pitchFamily="34" charset="0"/>
              </a:rPr>
              <a:t>Liszkowski</a:t>
            </a:r>
            <a:r>
              <a:rPr lang="en-CA" sz="1350" dirty="0">
                <a:solidFill>
                  <a:prstClr val="white"/>
                </a:solidFill>
                <a:latin typeface="Gill Sans MT" panose="020B0502020104020203" pitchFamily="34" charset="0"/>
              </a:rPr>
              <a:t>, Montreal, QC</a:t>
            </a:r>
            <a:endParaRPr lang="en-CA" sz="1500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D9954-37C5-4984-BD9D-1B918F5F7DF2}"/>
              </a:ext>
            </a:extLst>
          </p:cNvPr>
          <p:cNvSpPr/>
          <p:nvPr/>
        </p:nvSpPr>
        <p:spPr>
          <a:xfrm>
            <a:off x="1" y="1497710"/>
            <a:ext cx="9143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CA" sz="2100" b="1" dirty="0">
                <a:solidFill>
                  <a:prstClr val="white"/>
                </a:solidFill>
                <a:latin typeface="Gill Sans MT" panose="020B0502020104020203" pitchFamily="34" charset="0"/>
              </a:rPr>
              <a:t>COVID-19 &amp; the Cardiovascular Patient</a:t>
            </a:r>
          </a:p>
          <a:p>
            <a:pPr algn="ctr" defTabSz="685800"/>
            <a:r>
              <a:rPr lang="en-CA" sz="1500" b="1" dirty="0">
                <a:solidFill>
                  <a:prstClr val="white"/>
                </a:solidFill>
                <a:latin typeface="Gill Sans MT" panose="020B0502020104020203" pitchFamily="34" charset="0"/>
              </a:rPr>
              <a:t>Practical advice for implementing recommendations</a:t>
            </a:r>
          </a:p>
          <a:p>
            <a:pPr algn="ctr" defTabSz="685800"/>
            <a:r>
              <a:rPr lang="en-CA" sz="1500" b="1" dirty="0">
                <a:solidFill>
                  <a:prstClr val="white"/>
                </a:solidFill>
                <a:latin typeface="Gill Sans MT" panose="020B0502020104020203" pitchFamily="34" charset="0"/>
              </a:rPr>
              <a:t> from the CCS COVID-19 Rapid Response Team</a:t>
            </a:r>
          </a:p>
          <a:p>
            <a:pPr algn="ctr" defTabSz="685800"/>
            <a:r>
              <a:rPr lang="en-CA" sz="1500" b="1" dirty="0">
                <a:solidFill>
                  <a:srgbClr val="FF0000"/>
                </a:solidFill>
                <a:latin typeface="Gill Sans MT" panose="020B0502020104020203" pitchFamily="34" charset="0"/>
              </a:rPr>
              <a:t>March 25</a:t>
            </a:r>
            <a:r>
              <a:rPr lang="en-CA" sz="1500" b="1" baseline="30000" dirty="0">
                <a:solidFill>
                  <a:srgbClr val="FF0000"/>
                </a:solidFill>
                <a:latin typeface="Gill Sans MT" panose="020B0502020104020203" pitchFamily="34" charset="0"/>
              </a:rPr>
              <a:t>th</a:t>
            </a:r>
            <a:r>
              <a:rPr lang="en-CA" sz="1500" b="1" dirty="0">
                <a:solidFill>
                  <a:srgbClr val="FF0000"/>
                </a:solidFill>
                <a:latin typeface="Gill Sans MT" panose="020B0502020104020203" pitchFamily="34" charset="0"/>
              </a:rPr>
              <a:t>, 2020</a:t>
            </a:r>
          </a:p>
        </p:txBody>
      </p:sp>
      <p:pic>
        <p:nvPicPr>
          <p:cNvPr id="14" name="Picture 13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7B04F2B8-844A-4D74-897C-A6F9005902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94" y="941429"/>
            <a:ext cx="2771610" cy="4785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350AB1-FC76-42AA-A3DD-9A7068C5C460}"/>
              </a:ext>
            </a:extLst>
          </p:cNvPr>
          <p:cNvSpPr/>
          <p:nvPr/>
        </p:nvSpPr>
        <p:spPr>
          <a:xfrm>
            <a:off x="411982" y="4791132"/>
            <a:ext cx="832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fr-FR" sz="2100" b="1" dirty="0">
                <a:solidFill>
                  <a:prstClr val="white"/>
                </a:solidFill>
                <a:latin typeface="Gill Sans MT" panose="020B0502020104020203" pitchFamily="34" charset="0"/>
              </a:rPr>
              <a:t>La COVID-19 et le patient atteint d’une maladie cardiovasculaire</a:t>
            </a:r>
          </a:p>
          <a:p>
            <a:pPr algn="ctr" defTabSz="685800"/>
            <a:r>
              <a:rPr lang="fr-FR" sz="1350" b="1" dirty="0">
                <a:solidFill>
                  <a:prstClr val="white"/>
                </a:solidFill>
                <a:latin typeface="Gill Sans MT" panose="020B0502020104020203" pitchFamily="34" charset="0"/>
              </a:rPr>
              <a:t>Conseils pratiques pour la mise en œuvre des recommandations </a:t>
            </a:r>
          </a:p>
          <a:p>
            <a:pPr algn="ctr" defTabSz="685800"/>
            <a:r>
              <a:rPr lang="fr-FR" sz="1350" b="1" dirty="0">
                <a:solidFill>
                  <a:prstClr val="white"/>
                </a:solidFill>
                <a:latin typeface="Gill Sans MT" panose="020B0502020104020203" pitchFamily="34" charset="0"/>
              </a:rPr>
              <a:t>du Groupe de travail sur la réaction rapide à la COVID-19</a:t>
            </a:r>
            <a:endParaRPr lang="en-CA" sz="1350" b="1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3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510123-9E7D-364D-806F-A97F44F83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2710">
            <a:off x="6244651" y="2468747"/>
            <a:ext cx="2243768" cy="290858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61F7C8-CA62-C242-B0C0-8B55D09E0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9210">
            <a:off x="5123810" y="2696829"/>
            <a:ext cx="2093985" cy="271099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E04DC8-C01F-BC46-8D7B-A70247D4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969" y="854563"/>
            <a:ext cx="8495350" cy="994172"/>
          </a:xfrm>
        </p:spPr>
        <p:txBody>
          <a:bodyPr>
            <a:normAutofit/>
          </a:bodyPr>
          <a:lstStyle/>
          <a:p>
            <a:r>
              <a:rPr lang="en-US" sz="2100" b="1" dirty="0">
                <a:latin typeface="Gill Sans MT" panose="020B0502020104020203" pitchFamily="34" charset="0"/>
              </a:rPr>
              <a:t>CCS COVID-19 Rapid Response Team – Guidance Documents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C2171A-48BB-0348-B3ED-216CC488A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8552">
            <a:off x="626588" y="2535380"/>
            <a:ext cx="2265562" cy="292773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830B83-BDDF-EB4A-8203-4D5F1000F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5518">
            <a:off x="2191274" y="2669850"/>
            <a:ext cx="2022341" cy="261079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2098C7-12B0-BE47-BC5F-6FDF68B593D7}"/>
              </a:ext>
            </a:extLst>
          </p:cNvPr>
          <p:cNvSpPr txBox="1"/>
          <p:nvPr/>
        </p:nvSpPr>
        <p:spPr>
          <a:xfrm rot="21079683">
            <a:off x="62790" y="2119337"/>
            <a:ext cx="247817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Ambulatory &amp; Diagnostic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9A42F5-74ED-E149-82E6-326B5117F61C}"/>
              </a:ext>
            </a:extLst>
          </p:cNvPr>
          <p:cNvSpPr txBox="1"/>
          <p:nvPr/>
        </p:nvSpPr>
        <p:spPr>
          <a:xfrm rot="20977270">
            <a:off x="1910229" y="2289612"/>
            <a:ext cx="2290371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Hospitals &amp; Procedures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B67DD7-EBD2-EB47-AE88-93F30A77E730}"/>
              </a:ext>
            </a:extLst>
          </p:cNvPr>
          <p:cNvSpPr txBox="1"/>
          <p:nvPr/>
        </p:nvSpPr>
        <p:spPr>
          <a:xfrm rot="1034421">
            <a:off x="5348241" y="2244439"/>
            <a:ext cx="1263487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Medications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B48CA2-4348-AB41-997A-77EA7A2D4160}"/>
              </a:ext>
            </a:extLst>
          </p:cNvPr>
          <p:cNvSpPr txBox="1"/>
          <p:nvPr/>
        </p:nvSpPr>
        <p:spPr>
          <a:xfrm rot="890159">
            <a:off x="6800280" y="2192112"/>
            <a:ext cx="2228815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COVID &amp; the Clinician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9739F5-C6B9-594A-9342-30CC96BDC970}"/>
              </a:ext>
            </a:extLst>
          </p:cNvPr>
          <p:cNvSpPr txBox="1"/>
          <p:nvPr/>
        </p:nvSpPr>
        <p:spPr>
          <a:xfrm>
            <a:off x="2086581" y="1568130"/>
            <a:ext cx="527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pdfs available on the CCS homepage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hlinkClick r:id="rId6"/>
              </a:rPr>
              <a:t>www.ccs.ca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C18136-F0C2-474F-8766-0E386A7DA407}"/>
              </a:ext>
            </a:extLst>
          </p:cNvPr>
          <p:cNvSpPr/>
          <p:nvPr/>
        </p:nvSpPr>
        <p:spPr>
          <a:xfrm>
            <a:off x="0" y="5750960"/>
            <a:ext cx="9144000" cy="291830"/>
          </a:xfrm>
          <a:prstGeom prst="rect">
            <a:avLst/>
          </a:prstGeom>
          <a:solidFill>
            <a:srgbClr val="FC0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8D772D-409E-4992-BB9F-B2E70960A04D}"/>
              </a:ext>
            </a:extLst>
          </p:cNvPr>
          <p:cNvSpPr txBox="1"/>
          <p:nvPr/>
        </p:nvSpPr>
        <p:spPr>
          <a:xfrm>
            <a:off x="124026" y="5806589"/>
            <a:ext cx="39251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GUIDANCE FROM THE CCS COVID-19 RAPID RESPONSE TEAM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736B01F-8D82-46C2-A5EB-A3A1853166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t="1844" r="1757" b="1276"/>
          <a:stretch/>
        </p:blipFill>
        <p:spPr>
          <a:xfrm>
            <a:off x="3548199" y="3039250"/>
            <a:ext cx="2018105" cy="2595419"/>
          </a:xfrm>
          <a:prstGeom prst="rect">
            <a:avLst/>
          </a:prstGeom>
          <a:ln>
            <a:solidFill>
              <a:srgbClr val="FC0B1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D82AE9-6400-4D16-84B1-8B0C464FFFDC}"/>
              </a:ext>
            </a:extLst>
          </p:cNvPr>
          <p:cNvSpPr txBox="1"/>
          <p:nvPr/>
        </p:nvSpPr>
        <p:spPr>
          <a:xfrm>
            <a:off x="3121218" y="4411479"/>
            <a:ext cx="2953757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NEW! Community-based Care</a:t>
            </a:r>
          </a:p>
        </p:txBody>
      </p:sp>
    </p:spTree>
    <p:extLst>
      <p:ext uri="{BB962C8B-B14F-4D97-AF65-F5344CB8AC3E}">
        <p14:creationId xmlns:p14="http://schemas.microsoft.com/office/powerpoint/2010/main" val="373764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A17059-79AE-4553-B3DF-BAB6E201DDF1}"/>
              </a:ext>
            </a:extLst>
          </p:cNvPr>
          <p:cNvSpPr/>
          <p:nvPr/>
        </p:nvSpPr>
        <p:spPr>
          <a:xfrm>
            <a:off x="0" y="5708920"/>
            <a:ext cx="9144000" cy="291830"/>
          </a:xfrm>
          <a:prstGeom prst="rect">
            <a:avLst/>
          </a:prstGeom>
          <a:solidFill>
            <a:srgbClr val="FC0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A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8A8A97-6E68-4474-AAC3-B7B5C9BB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31"/>
          <a:stretch/>
        </p:blipFill>
        <p:spPr>
          <a:xfrm>
            <a:off x="16" y="857258"/>
            <a:ext cx="3282350" cy="48516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B7D5AD-E55E-453F-B1D6-0962A372EFF1}"/>
              </a:ext>
            </a:extLst>
          </p:cNvPr>
          <p:cNvSpPr/>
          <p:nvPr/>
        </p:nvSpPr>
        <p:spPr>
          <a:xfrm>
            <a:off x="3282380" y="1912919"/>
            <a:ext cx="5861620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en-US" sz="2700" b="1" dirty="0">
                <a:solidFill>
                  <a:prstClr val="white"/>
                </a:solidFill>
                <a:latin typeface="Gill Sans MT" panose="020B0502020104020203" pitchFamily="34" charset="0"/>
              </a:rPr>
              <a:t>David A. Wood</a:t>
            </a:r>
          </a:p>
          <a:p>
            <a:pPr algn="ctr" defTabSz="685800">
              <a:spcAft>
                <a:spcPts val="450"/>
              </a:spcAft>
            </a:pPr>
            <a:r>
              <a:rPr lang="en-US" sz="1500" b="1" dirty="0">
                <a:solidFill>
                  <a:prstClr val="white"/>
                </a:solidFill>
                <a:latin typeface="Gill Sans MT" panose="020B0502020104020203" pitchFamily="34" charset="0"/>
              </a:rPr>
              <a:t>MD, FRCPC, FACC, FESC</a:t>
            </a:r>
          </a:p>
          <a:p>
            <a:pPr algn="ctr" defTabSz="685800">
              <a:spcAft>
                <a:spcPts val="450"/>
              </a:spcAft>
            </a:pPr>
            <a:r>
              <a:rPr lang="en-US" sz="1500" b="1" dirty="0">
                <a:solidFill>
                  <a:prstClr val="white"/>
                </a:solidFill>
                <a:latin typeface="Gill Sans MT" panose="020B0502020104020203" pitchFamily="34" charset="0"/>
              </a:rPr>
              <a:t>Vancouver, BC, Canada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834461-49DC-46B0-8C5E-CB7F98B4AC39}"/>
              </a:ext>
            </a:extLst>
          </p:cNvPr>
          <p:cNvSpPr/>
          <p:nvPr/>
        </p:nvSpPr>
        <p:spPr>
          <a:xfrm>
            <a:off x="3375379" y="4185196"/>
            <a:ext cx="4730194" cy="200415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41093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white"/>
                </a:solidFill>
                <a:latin typeface="Gill Sans MT" panose="020B0502020104020203" pitchFamily="34" charset="0"/>
              </a:rPr>
              <a:t>President of CAIC-ACCI </a:t>
            </a:r>
          </a:p>
          <a:p>
            <a:pPr marL="241093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white"/>
                </a:solidFill>
                <a:latin typeface="Gill Sans MT" panose="020B0502020104020203" pitchFamily="34" charset="0"/>
              </a:rPr>
              <a:t>Professor of Medicine, University of British Columbia </a:t>
            </a:r>
          </a:p>
          <a:p>
            <a:pPr marL="241093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white"/>
                </a:solidFill>
                <a:latin typeface="Gill Sans MT" panose="020B0502020104020203" pitchFamily="34" charset="0"/>
              </a:rPr>
              <a:t>Director of the Centre for Cardiovascular Innovation and the VGH Cardiac Catheterization Laboratory </a:t>
            </a:r>
          </a:p>
          <a:p>
            <a:pPr marL="241093"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white"/>
                </a:solidFill>
                <a:latin typeface="Gill Sans MT" panose="020B0502020104020203" pitchFamily="34" charset="0"/>
              </a:rPr>
              <a:t>Incoming Division Head,  VGH and UBC Hospital 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3357EA4-6B47-465B-89E2-4C3727132B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1855" b="-950"/>
          <a:stretch/>
        </p:blipFill>
        <p:spPr>
          <a:xfrm>
            <a:off x="8417380" y="5110432"/>
            <a:ext cx="608634" cy="387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C92D09-7537-4922-B76D-DC633F6C0112}"/>
              </a:ext>
            </a:extLst>
          </p:cNvPr>
          <p:cNvSpPr txBox="1"/>
          <p:nvPr/>
        </p:nvSpPr>
        <p:spPr>
          <a:xfrm>
            <a:off x="124026" y="5750960"/>
            <a:ext cx="39251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CA" sz="9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Gill Sans MT" panose="020B0502020104020203" pitchFamily="34" charset="0"/>
              </a:rPr>
              <a:t>GUIDANCE FROM THE CCS COVID-19 RAPID RESPONSE TEAM</a:t>
            </a:r>
          </a:p>
        </p:txBody>
      </p:sp>
    </p:spTree>
    <p:extLst>
      <p:ext uri="{BB962C8B-B14F-4D97-AF65-F5344CB8AC3E}">
        <p14:creationId xmlns:p14="http://schemas.microsoft.com/office/powerpoint/2010/main" val="255057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97AE52-24B9-4659-8861-A40DD0F5F45F}"/>
              </a:ext>
            </a:extLst>
          </p:cNvPr>
          <p:cNvSpPr/>
          <p:nvPr/>
        </p:nvSpPr>
        <p:spPr>
          <a:xfrm>
            <a:off x="0" y="5708920"/>
            <a:ext cx="9144000" cy="291830"/>
          </a:xfrm>
          <a:prstGeom prst="rect">
            <a:avLst/>
          </a:prstGeom>
          <a:solidFill>
            <a:srgbClr val="FC0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A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0F7B1-36C7-4A06-A742-DCF322E22E8E}"/>
              </a:ext>
            </a:extLst>
          </p:cNvPr>
          <p:cNvSpPr txBox="1"/>
          <p:nvPr/>
        </p:nvSpPr>
        <p:spPr>
          <a:xfrm>
            <a:off x="124026" y="5750960"/>
            <a:ext cx="39251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CA" sz="9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Gill Sans MT" panose="020B0502020104020203" pitchFamily="34" charset="0"/>
              </a:rPr>
              <a:t>GUIDANCE FROM THE CCS COVID-19 RAPID RESPONSE TEAM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6A618F-F622-494B-8A2B-5A081A67A626}"/>
              </a:ext>
            </a:extLst>
          </p:cNvPr>
          <p:cNvGrpSpPr/>
          <p:nvPr/>
        </p:nvGrpSpPr>
        <p:grpSpPr>
          <a:xfrm>
            <a:off x="321012" y="1638682"/>
            <a:ext cx="4941418" cy="2451372"/>
            <a:chOff x="34783" y="506888"/>
            <a:chExt cx="6588557" cy="326849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38CD72-E60C-46C8-B53E-E7653F1A0471}"/>
                </a:ext>
              </a:extLst>
            </p:cNvPr>
            <p:cNvSpPr/>
            <p:nvPr/>
          </p:nvSpPr>
          <p:spPr>
            <a:xfrm>
              <a:off x="34783" y="506888"/>
              <a:ext cx="642910" cy="3268494"/>
            </a:xfrm>
            <a:prstGeom prst="rect">
              <a:avLst/>
            </a:prstGeom>
            <a:solidFill>
              <a:srgbClr val="585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1D6689-3F41-4A94-874C-B8768EF9AC85}"/>
                </a:ext>
              </a:extLst>
            </p:cNvPr>
            <p:cNvSpPr/>
            <p:nvPr/>
          </p:nvSpPr>
          <p:spPr>
            <a:xfrm>
              <a:off x="677693" y="506889"/>
              <a:ext cx="5302737" cy="3268495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 defTabSz="685800"/>
              <a:r>
                <a:rPr lang="en-IN" sz="2100" dirty="0">
                  <a:solidFill>
                    <a:prstClr val="white"/>
                  </a:solidFill>
                  <a:latin typeface="Calibri" panose="020F0502020204030204"/>
                </a:rPr>
                <a:t>Precautions and Procedures for Coronary and Structural Cardiac Interventions during</a:t>
              </a:r>
            </a:p>
            <a:p>
              <a:pPr algn="ctr" defTabSz="685800"/>
              <a:r>
                <a:rPr lang="en-IN" sz="2100" dirty="0">
                  <a:solidFill>
                    <a:prstClr val="white"/>
                  </a:solidFill>
                  <a:latin typeface="Calibri" panose="020F0502020204030204"/>
                </a:rPr>
                <a:t>the COVID-19 Pandemic: </a:t>
              </a:r>
            </a:p>
            <a:p>
              <a:pPr algn="ctr" defTabSz="685800"/>
              <a:r>
                <a:rPr lang="en-IN" sz="2100" dirty="0">
                  <a:solidFill>
                    <a:prstClr val="white"/>
                  </a:solidFill>
                  <a:latin typeface="Calibri" panose="020F0502020204030204"/>
                </a:rPr>
                <a:t>Guidance from CAIC-ACCI</a:t>
              </a:r>
            </a:p>
            <a:p>
              <a:pPr algn="ctr" defTabSz="685800"/>
              <a:endParaRPr lang="en-IN" sz="150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 defTabSz="685800"/>
              <a:r>
                <a:rPr lang="en-IN" sz="1200" dirty="0">
                  <a:solidFill>
                    <a:prstClr val="white"/>
                  </a:solidFill>
                  <a:latin typeface="Calibri" panose="020F0502020204030204"/>
                </a:rPr>
                <a:t>DA Wood et al. Canadian Journal of Cardiology. </a:t>
              </a:r>
            </a:p>
            <a:p>
              <a:pPr algn="ctr" defTabSz="685800"/>
              <a:r>
                <a:rPr lang="en-IN" sz="1200" dirty="0" err="1">
                  <a:solidFill>
                    <a:prstClr val="white"/>
                  </a:solidFill>
                  <a:latin typeface="Calibri" panose="020F0502020204030204"/>
                </a:rPr>
                <a:t>Epub</a:t>
              </a:r>
              <a:r>
                <a:rPr lang="en-IN" sz="1200" dirty="0">
                  <a:solidFill>
                    <a:prstClr val="white"/>
                  </a:solidFill>
                  <a:latin typeface="Calibri" panose="020F0502020204030204"/>
                </a:rPr>
                <a:t> ahead of print. March 23, 2020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EED8ED-5CD0-4343-9167-252585B59990}"/>
                </a:ext>
              </a:extLst>
            </p:cNvPr>
            <p:cNvSpPr/>
            <p:nvPr/>
          </p:nvSpPr>
          <p:spPr>
            <a:xfrm>
              <a:off x="5980430" y="506888"/>
              <a:ext cx="642910" cy="3268495"/>
            </a:xfrm>
            <a:prstGeom prst="rect">
              <a:avLst/>
            </a:prstGeom>
            <a:solidFill>
              <a:srgbClr val="585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0" name="Picture 9" descr="CAIC-ACCI logo.jpg">
            <a:extLst>
              <a:ext uri="{FF2B5EF4-FFF2-40B4-BE49-F238E27FC236}">
                <a16:creationId xmlns:a16="http://schemas.microsoft.com/office/drawing/2014/main" id="{7B31272B-1F67-4D7F-B4A6-F75798D5D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229" y="1195694"/>
            <a:ext cx="3355985" cy="358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AC51B5-25DF-433E-A6D3-64C02FD21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666" y="2448115"/>
            <a:ext cx="4042741" cy="245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A6E420-6237-4C48-9F8B-7457CEC0C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0" y="4440677"/>
            <a:ext cx="1021832" cy="1021832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AA4B1D-3229-424A-8204-1CC97B577A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447" y="5145075"/>
            <a:ext cx="1173377" cy="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2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E585C-C452-440B-8812-545E1C74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52" y="1006872"/>
            <a:ext cx="8229600" cy="968964"/>
          </a:xfrm>
        </p:spPr>
        <p:txBody>
          <a:bodyPr>
            <a:normAutofit fontScale="90000"/>
          </a:bodyPr>
          <a:lstStyle/>
          <a:p>
            <a:r>
              <a:rPr lang="en-CA" sz="4400" dirty="0"/>
              <a:t>Ethical Framework </a:t>
            </a:r>
            <a:br>
              <a:rPr lang="en-CA" dirty="0"/>
            </a:br>
            <a:r>
              <a:rPr lang="en-CA" dirty="0"/>
              <a:t>Eric A Cohen MD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BFE384-D31C-D14E-A97C-634F468E7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80" y="3149785"/>
            <a:ext cx="2435672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671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7964" y="97776"/>
            <a:ext cx="8229600" cy="582594"/>
          </a:xfrm>
        </p:spPr>
        <p:txBody>
          <a:bodyPr>
            <a:normAutofit/>
          </a:bodyPr>
          <a:lstStyle/>
          <a:p>
            <a:r>
              <a:rPr lang="en-IN" sz="3000" dirty="0"/>
              <a:t>Ethical Framework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676" y="857232"/>
            <a:ext cx="8229600" cy="5143536"/>
          </a:xfrm>
        </p:spPr>
        <p:txBody>
          <a:bodyPr numCol="2" spcCol="180000">
            <a:noAutofit/>
          </a:bodyPr>
          <a:lstStyle/>
          <a:p>
            <a:pPr>
              <a:buFont typeface="+mj-lt"/>
              <a:buAutoNum type="arabicPeriod"/>
            </a:pPr>
            <a:r>
              <a:rPr lang="en-IN" sz="1500" b="1" i="1" dirty="0"/>
              <a:t>Limit cardiac use of overall system capacity, especially in-patient/ICU bed </a:t>
            </a:r>
          </a:p>
          <a:p>
            <a:pPr marL="342889" lvl="1" indent="0">
              <a:buNone/>
            </a:pPr>
            <a:r>
              <a:rPr lang="en-IN" sz="1200" dirty="0"/>
              <a:t>(Working together, proportionality)</a:t>
            </a:r>
          </a:p>
          <a:p>
            <a:pPr>
              <a:buFont typeface="+mj-lt"/>
              <a:buAutoNum type="arabicPeriod"/>
            </a:pPr>
            <a:endParaRPr lang="en-IN" sz="1500" dirty="0"/>
          </a:p>
          <a:p>
            <a:pPr>
              <a:buFont typeface="+mj-lt"/>
              <a:buAutoNum type="arabicPeriod"/>
            </a:pPr>
            <a:r>
              <a:rPr lang="en-IN" sz="1500" b="1" i="1" dirty="0"/>
              <a:t>Minimize risk to healthcare workers </a:t>
            </a:r>
          </a:p>
          <a:p>
            <a:pPr marL="342889" lvl="1" indent="0">
              <a:buNone/>
            </a:pPr>
            <a:r>
              <a:rPr lang="en-IN" sz="1200" dirty="0"/>
              <a:t>(Reciprocity, care provider safety, and sustainability)</a:t>
            </a:r>
          </a:p>
          <a:p>
            <a:pPr>
              <a:buFont typeface="+mj-lt"/>
              <a:buAutoNum type="arabicPeriod"/>
            </a:pPr>
            <a:endParaRPr lang="en-IN" sz="1500" dirty="0"/>
          </a:p>
          <a:p>
            <a:pPr>
              <a:buFont typeface="+mj-lt"/>
              <a:buAutoNum type="arabicPeriod"/>
            </a:pPr>
            <a:r>
              <a:rPr lang="en-IN" sz="1500" b="1" i="1" dirty="0"/>
              <a:t>Maximize preservation of personal protective equipment </a:t>
            </a:r>
          </a:p>
          <a:p>
            <a:pPr marL="342889" lvl="1" indent="0">
              <a:buNone/>
            </a:pPr>
            <a:r>
              <a:rPr lang="en-IN" sz="1200" dirty="0"/>
              <a:t>(Preservation of resource)</a:t>
            </a:r>
          </a:p>
          <a:p>
            <a:pPr>
              <a:buFont typeface="+mj-lt"/>
              <a:buAutoNum type="arabicPeriod"/>
            </a:pPr>
            <a:endParaRPr lang="en-IN" sz="1500" dirty="0"/>
          </a:p>
          <a:p>
            <a:pPr>
              <a:buFont typeface="+mj-lt"/>
              <a:buAutoNum type="arabicPeriod"/>
            </a:pPr>
            <a:r>
              <a:rPr lang="en-IN" sz="1500" b="1" i="1" dirty="0"/>
              <a:t>Maximize compliance with social and healthcare distancing</a:t>
            </a:r>
          </a:p>
          <a:p>
            <a:pPr marL="300028" lvl="1" indent="0">
              <a:buNone/>
            </a:pPr>
            <a:r>
              <a:rPr lang="en-IN" sz="1200" dirty="0"/>
              <a:t>(The harm principle)</a:t>
            </a:r>
          </a:p>
          <a:p>
            <a:pPr>
              <a:buFont typeface="+mj-lt"/>
              <a:buAutoNum type="arabicPeriod"/>
            </a:pPr>
            <a:endParaRPr lang="en-IN" sz="1500" dirty="0"/>
          </a:p>
          <a:p>
            <a:pPr>
              <a:buFont typeface="+mj-lt"/>
              <a:buAutoNum type="arabicPeriod"/>
            </a:pPr>
            <a:r>
              <a:rPr lang="en-IN" sz="1500" b="1" i="1" dirty="0"/>
              <a:t>Minimize the incremental risk of patients acquiring COVID-19 related to cardiac investigations or procedures </a:t>
            </a:r>
          </a:p>
          <a:p>
            <a:pPr marL="342889" lvl="1" indent="0">
              <a:buNone/>
            </a:pPr>
            <a:r>
              <a:rPr lang="en-IN" sz="1200" dirty="0"/>
              <a:t>(The harm principle, proportionality)</a:t>
            </a:r>
          </a:p>
          <a:p>
            <a:pPr>
              <a:buFont typeface="+mj-lt"/>
              <a:buAutoNum type="arabicPeriod"/>
            </a:pPr>
            <a:endParaRPr lang="en-IN" sz="1500" dirty="0"/>
          </a:p>
          <a:p>
            <a:pPr>
              <a:buFont typeface="+mj-lt"/>
              <a:buAutoNum type="arabicPeriod"/>
            </a:pPr>
            <a:endParaRPr lang="en-IN" sz="1500" dirty="0"/>
          </a:p>
          <a:p>
            <a:pPr>
              <a:buFont typeface="+mj-lt"/>
              <a:buAutoNum type="arabicPeriod"/>
            </a:pPr>
            <a:r>
              <a:rPr lang="en-IN" sz="1500" b="1" i="1" dirty="0"/>
              <a:t>Maintain essential interventional cardiology service to patients at high risk of cardiovascular events in the short term</a:t>
            </a:r>
          </a:p>
          <a:p>
            <a:pPr marL="342889" lvl="1" indent="0">
              <a:buNone/>
            </a:pPr>
            <a:r>
              <a:rPr lang="en-IN" sz="1200" dirty="0"/>
              <a:t>(Preservation of resources)</a:t>
            </a:r>
          </a:p>
          <a:p>
            <a:pPr>
              <a:buFont typeface="+mj-lt"/>
              <a:buAutoNum type="arabicPeriod"/>
            </a:pPr>
            <a:endParaRPr lang="en-IN" sz="1500" dirty="0"/>
          </a:p>
          <a:p>
            <a:pPr>
              <a:buFont typeface="+mj-lt"/>
              <a:buAutoNum type="arabicPeriod"/>
            </a:pPr>
            <a:r>
              <a:rPr lang="en-IN" sz="1500" b="1" i="1" dirty="0"/>
              <a:t>Minimize adverse outcomes for cardiovascular patients during the COVID-19 pandemic </a:t>
            </a:r>
          </a:p>
          <a:p>
            <a:pPr marL="342889" lvl="1" indent="0">
              <a:buNone/>
            </a:pPr>
            <a:r>
              <a:rPr lang="en-IN" sz="1200" dirty="0"/>
              <a:t>(The harm principle)</a:t>
            </a:r>
          </a:p>
          <a:p>
            <a:pPr>
              <a:buFont typeface="+mj-lt"/>
              <a:buAutoNum type="arabicPeriod"/>
            </a:pPr>
            <a:endParaRPr lang="en-IN" sz="1500" dirty="0"/>
          </a:p>
          <a:p>
            <a:pPr>
              <a:buFont typeface="+mj-lt"/>
              <a:buAutoNum type="arabicPeriod"/>
            </a:pPr>
            <a:r>
              <a:rPr lang="en-IN" sz="1500" b="1" i="1" dirty="0"/>
              <a:t>Ensure decisions are made in a consistent manner </a:t>
            </a:r>
          </a:p>
          <a:p>
            <a:pPr marL="342889" lvl="1" indent="0">
              <a:buNone/>
            </a:pPr>
            <a:r>
              <a:rPr lang="en-IN" sz="1200" dirty="0"/>
              <a:t>(Procedural justice, accountability, reasonableness)</a:t>
            </a:r>
          </a:p>
          <a:p>
            <a:pPr>
              <a:buFont typeface="+mj-lt"/>
              <a:buAutoNum type="arabicPeriod"/>
            </a:pPr>
            <a:endParaRPr lang="en-IN" sz="1500" dirty="0"/>
          </a:p>
          <a:p>
            <a:pPr>
              <a:buFont typeface="+mj-lt"/>
              <a:buAutoNum type="arabicPeriod"/>
            </a:pPr>
            <a:r>
              <a:rPr lang="en-IN" sz="1500" b="1" i="1" dirty="0"/>
              <a:t>Ensure decisions are documented and  communicated transparently and sensitively </a:t>
            </a:r>
          </a:p>
          <a:p>
            <a:pPr marL="300028" lvl="1" indent="0">
              <a:buNone/>
            </a:pPr>
            <a:r>
              <a:rPr lang="en-IN" sz="1200" dirty="0"/>
              <a:t>(Respect and transparency)</a:t>
            </a:r>
          </a:p>
        </p:txBody>
      </p:sp>
    </p:spTree>
    <p:extLst>
      <p:ext uri="{BB962C8B-B14F-4D97-AF65-F5344CB8AC3E}">
        <p14:creationId xmlns:p14="http://schemas.microsoft.com/office/powerpoint/2010/main" val="421346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E585C-C452-440B-8812-545E1C74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84" y="1006872"/>
            <a:ext cx="7457031" cy="968964"/>
          </a:xfrm>
        </p:spPr>
        <p:txBody>
          <a:bodyPr>
            <a:normAutofit fontScale="90000"/>
          </a:bodyPr>
          <a:lstStyle/>
          <a:p>
            <a:r>
              <a:rPr lang="en-IN" sz="4400" dirty="0"/>
              <a:t>STEMI/Cardiogenic Shock/</a:t>
            </a:r>
            <a:r>
              <a:rPr lang="en-IN" sz="4400" dirty="0" err="1"/>
              <a:t>OHCA</a:t>
            </a:r>
            <a:br>
              <a:rPr lang="en-IN" sz="3600" dirty="0"/>
            </a:br>
            <a:r>
              <a:rPr lang="en-CA" dirty="0"/>
              <a:t>Kevin R </a:t>
            </a:r>
            <a:r>
              <a:rPr lang="en-CA" dirty="0" err="1"/>
              <a:t>Bainey</a:t>
            </a:r>
            <a:r>
              <a:rPr lang="en-CA" dirty="0"/>
              <a:t> MD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BB1FA-0391-ED41-B2AC-F884C1564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53" y="3189436"/>
            <a:ext cx="2427291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563292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2168</Words>
  <Application>Microsoft Macintosh PowerPoint</Application>
  <PresentationFormat>On-screen Show (4:3)</PresentationFormat>
  <Paragraphs>409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&amp;quot</vt:lpstr>
      <vt:lpstr>Arial</vt:lpstr>
      <vt:lpstr>Calibri</vt:lpstr>
      <vt:lpstr>Calibri Light</vt:lpstr>
      <vt:lpstr>Gill Sans MT</vt:lpstr>
      <vt:lpstr>5_Office Theme</vt:lpstr>
      <vt:lpstr>Office Theme</vt:lpstr>
      <vt:lpstr>PowerPoint Presentation</vt:lpstr>
      <vt:lpstr>Agenda</vt:lpstr>
      <vt:lpstr>PowerPoint Presentation</vt:lpstr>
      <vt:lpstr>CCS COVID-19 Rapid Response Team – Guidance Documents</vt:lpstr>
      <vt:lpstr>PowerPoint Presentation</vt:lpstr>
      <vt:lpstr>PowerPoint Presentation</vt:lpstr>
      <vt:lpstr>Ethical Framework  Eric A Cohen MD</vt:lpstr>
      <vt:lpstr>Ethical Framework</vt:lpstr>
      <vt:lpstr>STEMI/Cardiogenic Shock/OHCA Kevin R Bainey MD</vt:lpstr>
      <vt:lpstr>PowerPoint Presentation</vt:lpstr>
      <vt:lpstr>Other ACS, Type 2 MI, and Outpatients Andrea Lavoie MD</vt:lpstr>
      <vt:lpstr>PowerPoint Presentation</vt:lpstr>
      <vt:lpstr>CHIP and CTO Hung Q Ly MD</vt:lpstr>
      <vt:lpstr>PowerPoint Presentation</vt:lpstr>
      <vt:lpstr>Structural Procedures Robert H Boone MD</vt:lpstr>
      <vt:lpstr>PowerPoint Presentation</vt:lpstr>
      <vt:lpstr>Additional Considerations Ata-ur-Rehman Quraishi MD </vt:lpstr>
      <vt:lpstr>Additional Considerations</vt:lpstr>
      <vt:lpstr>Additional Considerations</vt:lpstr>
      <vt:lpstr>Questions/Comments   David A Wood MD, Samer Mansour MD &amp; Warren Cantor MD</vt:lpstr>
      <vt:lpstr>We hope everyone is safe and healthy and this is all a distant memory when we meet in Vancouver next Spring!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Sarvesh</dc:creator>
  <cp:lastModifiedBy>Kevin McKenzie</cp:lastModifiedBy>
  <cp:revision>64</cp:revision>
  <dcterms:created xsi:type="dcterms:W3CDTF">2020-03-24T11:49:59Z</dcterms:created>
  <dcterms:modified xsi:type="dcterms:W3CDTF">2020-03-26T21:05:01Z</dcterms:modified>
</cp:coreProperties>
</file>