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9" r:id="rId2"/>
    <p:sldId id="276" r:id="rId3"/>
    <p:sldId id="257" r:id="rId4"/>
    <p:sldId id="258" r:id="rId5"/>
    <p:sldId id="261" r:id="rId6"/>
    <p:sldId id="265" r:id="rId7"/>
    <p:sldId id="275" r:id="rId8"/>
    <p:sldId id="263" r:id="rId9"/>
    <p:sldId id="264" r:id="rId10"/>
    <p:sldId id="266" r:id="rId11"/>
    <p:sldId id="267" r:id="rId12"/>
    <p:sldId id="268" r:id="rId13"/>
    <p:sldId id="282" r:id="rId14"/>
    <p:sldId id="281" r:id="rId15"/>
    <p:sldId id="269" r:id="rId16"/>
    <p:sldId id="270" r:id="rId17"/>
    <p:sldId id="271" r:id="rId18"/>
    <p:sldId id="272" r:id="rId19"/>
    <p:sldId id="273" r:id="rId20"/>
    <p:sldId id="274" r:id="rId21"/>
    <p:sldId id="283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6"/>
    <p:restoredTop sz="92562"/>
  </p:normalViewPr>
  <p:slideViewPr>
    <p:cSldViewPr snapToGrid="0" snapToObjects="1">
      <p:cViewPr varScale="1">
        <p:scale>
          <a:sx n="50" d="100"/>
          <a:sy n="50" d="100"/>
        </p:scale>
        <p:origin x="8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27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01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46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2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6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1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908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80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7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36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89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91EB28-05BE-B54D-9A87-F148F51737C9}" type="datetimeFigureOut">
              <a:rPr lang="en-US" smtClean="0"/>
              <a:t>10/24/19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42001-9189-3F43-9E19-9B459748D2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3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0.mp4"/><Relationship Id="rId7" Type="http://schemas.openxmlformats.org/officeDocument/2006/relationships/image" Target="../media/image13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0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video" Target="../media/media14.mp4"/><Relationship Id="rId13" Type="http://schemas.openxmlformats.org/officeDocument/2006/relationships/image" Target="../media/image17.png"/><Relationship Id="rId3" Type="http://schemas.microsoft.com/office/2007/relationships/media" Target="../media/media12.mp4"/><Relationship Id="rId7" Type="http://schemas.microsoft.com/office/2007/relationships/media" Target="../media/media14.mp4"/><Relationship Id="rId12" Type="http://schemas.openxmlformats.org/officeDocument/2006/relationships/image" Target="../media/image16.png"/><Relationship Id="rId2" Type="http://schemas.openxmlformats.org/officeDocument/2006/relationships/video" Target="../media/media11.mp4"/><Relationship Id="rId16" Type="http://schemas.openxmlformats.org/officeDocument/2006/relationships/image" Target="../media/image20.png"/><Relationship Id="rId1" Type="http://schemas.microsoft.com/office/2007/relationships/media" Target="../media/media11.mp4"/><Relationship Id="rId6" Type="http://schemas.openxmlformats.org/officeDocument/2006/relationships/video" Target="../media/media13.mp4"/><Relationship Id="rId11" Type="http://schemas.openxmlformats.org/officeDocument/2006/relationships/slideLayout" Target="../slideLayouts/slideLayout2.xml"/><Relationship Id="rId5" Type="http://schemas.microsoft.com/office/2007/relationships/media" Target="../media/media13.mp4"/><Relationship Id="rId15" Type="http://schemas.openxmlformats.org/officeDocument/2006/relationships/image" Target="../media/image19.png"/><Relationship Id="rId10" Type="http://schemas.openxmlformats.org/officeDocument/2006/relationships/video" Target="../media/media15.mp4"/><Relationship Id="rId4" Type="http://schemas.openxmlformats.org/officeDocument/2006/relationships/video" Target="../media/media12.mp4"/><Relationship Id="rId9" Type="http://schemas.microsoft.com/office/2007/relationships/media" Target="../media/media15.mp4"/><Relationship Id="rId1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7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video" Target="../media/media7.mp4"/><Relationship Id="rId5" Type="http://schemas.microsoft.com/office/2007/relationships/media" Target="../media/media7.mp4"/><Relationship Id="rId10" Type="http://schemas.openxmlformats.org/officeDocument/2006/relationships/image" Target="../media/image10.png"/><Relationship Id="rId4" Type="http://schemas.openxmlformats.org/officeDocument/2006/relationships/video" Target="../media/media17.mp4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9.mp4"/><Relationship Id="rId7" Type="http://schemas.openxmlformats.org/officeDocument/2006/relationships/image" Target="../media/image24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9.mp4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1.mp4"/><Relationship Id="rId7" Type="http://schemas.openxmlformats.org/officeDocument/2006/relationships/image" Target="../media/image26.png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1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4.mp4"/><Relationship Id="rId7" Type="http://schemas.openxmlformats.org/officeDocument/2006/relationships/image" Target="../media/image29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4.mp4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41CB-1ECE-124D-B7DC-4322093300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Complex Atherectomy with </a:t>
            </a:r>
            <a:r>
              <a:rPr lang="en-US" dirty="0" err="1"/>
              <a:t>Impella</a:t>
            </a:r>
            <a:r>
              <a:rPr lang="en-US" dirty="0"/>
              <a:t> Support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E1EB53-91B9-5E4D-B870-E2D675436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721802"/>
          </a:xfrm>
        </p:spPr>
        <p:txBody>
          <a:bodyPr>
            <a:normAutofit/>
          </a:bodyPr>
          <a:lstStyle/>
          <a:p>
            <a:r>
              <a:rPr lang="en-US" dirty="0"/>
              <a:t>Will Shockwave Replace Rotational Atherectomy or Are These Complementary Technologies?</a:t>
            </a:r>
          </a:p>
          <a:p>
            <a:r>
              <a:rPr lang="en-US" dirty="0" err="1"/>
              <a:t>Basem</a:t>
            </a:r>
            <a:r>
              <a:rPr lang="en-US" dirty="0"/>
              <a:t> </a:t>
            </a:r>
            <a:r>
              <a:rPr lang="en-US" dirty="0" err="1"/>
              <a:t>Elbarouni</a:t>
            </a:r>
            <a:endParaRPr lang="en-US" dirty="0"/>
          </a:p>
          <a:p>
            <a:r>
              <a:rPr lang="en-US" dirty="0"/>
              <a:t>University of Manitoba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792816"/>
            <a:ext cx="5676900" cy="685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E65CA-1BD0-3440-93CC-35222A7F0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1300" y="314326"/>
            <a:ext cx="26416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ABF875-ED65-B546-B11E-6B53E0FAFA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14" y="417006"/>
            <a:ext cx="31877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17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74569-9185-D843-A7B3-FFA4FACF8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0 impella_PrXhsU.mp4">
            <a:hlinkClick r:id="" action="ppaction://media"/>
            <a:extLst>
              <a:ext uri="{FF2B5EF4-FFF2-40B4-BE49-F238E27FC236}">
                <a16:creationId xmlns:a16="http://schemas.microsoft.com/office/drawing/2014/main" id="{0A958082-31B4-C044-A048-3E0458C49DB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422" r="5151"/>
          <a:stretch/>
        </p:blipFill>
        <p:spPr>
          <a:xfrm>
            <a:off x="3260725" y="365125"/>
            <a:ext cx="6194425" cy="6194425"/>
          </a:xfrm>
        </p:spPr>
      </p:pic>
    </p:spTree>
    <p:extLst>
      <p:ext uri="{BB962C8B-B14F-4D97-AF65-F5344CB8AC3E}">
        <p14:creationId xmlns:p14="http://schemas.microsoft.com/office/powerpoint/2010/main" val="327896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80192-2990-C04C-9BFE-C1C5F729B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1 predilate_pjY7iy.mp4">
            <a:hlinkClick r:id="" action="ppaction://media"/>
            <a:extLst>
              <a:ext uri="{FF2B5EF4-FFF2-40B4-BE49-F238E27FC236}">
                <a16:creationId xmlns:a16="http://schemas.microsoft.com/office/drawing/2014/main" id="{EF03E364-936D-9644-A68D-F24513D014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127" t="21321" r="13324" b="23342"/>
          <a:stretch/>
        </p:blipFill>
        <p:spPr>
          <a:xfrm>
            <a:off x="2278063" y="0"/>
            <a:ext cx="6804025" cy="6804025"/>
          </a:xfrm>
        </p:spPr>
      </p:pic>
    </p:spTree>
    <p:extLst>
      <p:ext uri="{BB962C8B-B14F-4D97-AF65-F5344CB8AC3E}">
        <p14:creationId xmlns:p14="http://schemas.microsoft.com/office/powerpoint/2010/main" val="79388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D176C-F0C6-384C-9084-9F3FFA396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2 rota 1.5_cjTGhl.mp4">
            <a:hlinkClick r:id="" action="ppaction://media"/>
            <a:extLst>
              <a:ext uri="{FF2B5EF4-FFF2-40B4-BE49-F238E27FC236}">
                <a16:creationId xmlns:a16="http://schemas.microsoft.com/office/drawing/2014/main" id="{C38AF634-A861-6E47-9998-E5F42ECA9B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736" t="4761" r="15934" b="7327"/>
          <a:stretch/>
        </p:blipFill>
        <p:spPr>
          <a:xfrm>
            <a:off x="447675" y="731838"/>
            <a:ext cx="5445125" cy="5445125"/>
          </a:xfrm>
        </p:spPr>
      </p:pic>
      <p:pic>
        <p:nvPicPr>
          <p:cNvPr id="5" name="13 NC balloon_9XQ3qu.mp4">
            <a:hlinkClick r:id="" action="ppaction://media"/>
            <a:extLst>
              <a:ext uri="{FF2B5EF4-FFF2-40B4-BE49-F238E27FC236}">
                <a16:creationId xmlns:a16="http://schemas.microsoft.com/office/drawing/2014/main" id="{98A045D3-201B-2243-9893-F1AF9E0BC9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000" t="5937" r="17031" b="7188"/>
          <a:stretch/>
        </p:blipFill>
        <p:spPr>
          <a:xfrm>
            <a:off x="6612976" y="12804"/>
            <a:ext cx="5355504" cy="684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8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13E6-CCDD-0143-B3F4-F52FD37BB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5CCA96-2180-1B4A-9DAB-66ACC5780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02404"/>
          </a:xfrm>
        </p:spPr>
      </p:pic>
    </p:spTree>
    <p:extLst>
      <p:ext uri="{BB962C8B-B14F-4D97-AF65-F5344CB8AC3E}">
        <p14:creationId xmlns:p14="http://schemas.microsoft.com/office/powerpoint/2010/main" val="1598195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08DD7-5103-C14D-ABF5-B0F37826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38FFD0-2D62-D743-98FB-F151E22688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65125"/>
            <a:ext cx="12192001" cy="5804433"/>
          </a:xfrm>
        </p:spPr>
      </p:pic>
    </p:spTree>
    <p:extLst>
      <p:ext uri="{BB962C8B-B14F-4D97-AF65-F5344CB8AC3E}">
        <p14:creationId xmlns:p14="http://schemas.microsoft.com/office/powerpoint/2010/main" val="257431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4 shockwave_ttQHce.mp4">
            <a:hlinkClick r:id="" action="ppaction://media"/>
            <a:extLst>
              <a:ext uri="{FF2B5EF4-FFF2-40B4-BE49-F238E27FC236}">
                <a16:creationId xmlns:a16="http://schemas.microsoft.com/office/drawing/2014/main" id="{4126C0BE-2450-464B-943B-6A9213136B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5272" t="5917" r="17443" b="7491"/>
          <a:stretch/>
        </p:blipFill>
        <p:spPr>
          <a:xfrm>
            <a:off x="0" y="679450"/>
            <a:ext cx="4745038" cy="4745038"/>
          </a:xfrm>
        </p:spPr>
      </p:pic>
      <p:pic>
        <p:nvPicPr>
          <p:cNvPr id="5" name="15 shockwave_6UsoKw.mp4">
            <a:hlinkClick r:id="" action="ppaction://media"/>
            <a:extLst>
              <a:ext uri="{FF2B5EF4-FFF2-40B4-BE49-F238E27FC236}">
                <a16:creationId xmlns:a16="http://schemas.microsoft.com/office/drawing/2014/main" id="{3FC628BA-5BDF-DC44-A493-F2ED949532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14687" t="6328" r="17500" b="7265"/>
          <a:stretch/>
        </p:blipFill>
        <p:spPr>
          <a:xfrm>
            <a:off x="1435100" y="504349"/>
            <a:ext cx="4409440" cy="5618480"/>
          </a:xfrm>
          <a:prstGeom prst="rect">
            <a:avLst/>
          </a:prstGeom>
        </p:spPr>
      </p:pic>
      <p:pic>
        <p:nvPicPr>
          <p:cNvPr id="6" name="16 shockwave_iPY9ae.mp4">
            <a:hlinkClick r:id="" action="ppaction://media"/>
            <a:extLst>
              <a:ext uri="{FF2B5EF4-FFF2-40B4-BE49-F238E27FC236}">
                <a16:creationId xmlns:a16="http://schemas.microsoft.com/office/drawing/2014/main" id="{D083E752-751B-884E-A310-388089A960A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15937" t="6172" r="17501" b="8828"/>
          <a:stretch/>
        </p:blipFill>
        <p:spPr>
          <a:xfrm>
            <a:off x="2863215" y="701675"/>
            <a:ext cx="4328160" cy="5527040"/>
          </a:xfrm>
          <a:prstGeom prst="rect">
            <a:avLst/>
          </a:prstGeom>
        </p:spPr>
      </p:pic>
      <p:pic>
        <p:nvPicPr>
          <p:cNvPr id="7" name="17 shockwave_8tOCKP.mp4">
            <a:hlinkClick r:id="" action="ppaction://media"/>
            <a:extLst>
              <a:ext uri="{FF2B5EF4-FFF2-40B4-BE49-F238E27FC236}">
                <a16:creationId xmlns:a16="http://schemas.microsoft.com/office/drawing/2014/main" id="{C5D05434-9C11-364C-BD8D-7223FE8E183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 rotWithShape="1">
          <a:blip r:embed="rId15"/>
          <a:srcRect l="14687" t="6172" r="17656" b="8828"/>
          <a:stretch/>
        </p:blipFill>
        <p:spPr>
          <a:xfrm>
            <a:off x="4991735" y="1027906"/>
            <a:ext cx="4399280" cy="5527040"/>
          </a:xfrm>
          <a:prstGeom prst="rect">
            <a:avLst/>
          </a:prstGeom>
        </p:spPr>
      </p:pic>
      <p:pic>
        <p:nvPicPr>
          <p:cNvPr id="8" name="18 shockwave_Mac6SI.mp4">
            <a:hlinkClick r:id="" action="ppaction://media"/>
            <a:extLst>
              <a:ext uri="{FF2B5EF4-FFF2-40B4-BE49-F238E27FC236}">
                <a16:creationId xmlns:a16="http://schemas.microsoft.com/office/drawing/2014/main" id="{23797384-6284-8648-A748-68BC18C5F538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 rotWithShape="1">
          <a:blip r:embed="rId16"/>
          <a:srcRect l="15781" t="6797" r="17031" b="8829"/>
          <a:stretch/>
        </p:blipFill>
        <p:spPr>
          <a:xfrm>
            <a:off x="7812405" y="1371600"/>
            <a:ext cx="43688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4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6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6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D1DB-2530-AA4A-9214-F15FB4458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20 NC balloon_3ByW4C.mp4">
            <a:hlinkClick r:id="" action="ppaction://media"/>
            <a:extLst>
              <a:ext uri="{FF2B5EF4-FFF2-40B4-BE49-F238E27FC236}">
                <a16:creationId xmlns:a16="http://schemas.microsoft.com/office/drawing/2014/main" id="{2FA5AC06-1F45-4C49-9F54-441AA0CBE3A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15511" t="6610" r="16331" b="9716"/>
          <a:stretch/>
        </p:blipFill>
        <p:spPr>
          <a:xfrm>
            <a:off x="4811723" y="1313271"/>
            <a:ext cx="4480560" cy="5500487"/>
          </a:xfrm>
        </p:spPr>
      </p:pic>
      <p:pic>
        <p:nvPicPr>
          <p:cNvPr id="6" name="19 NC balloon_Q61yvW.mp4">
            <a:hlinkClick r:id="" action="ppaction://media"/>
            <a:extLst>
              <a:ext uri="{FF2B5EF4-FFF2-40B4-BE49-F238E27FC236}">
                <a16:creationId xmlns:a16="http://schemas.microsoft.com/office/drawing/2014/main" id="{4448C049-377A-B847-AF81-FB388EBC6EA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5219" t="5615" r="15874" b="8125"/>
          <a:stretch/>
        </p:blipFill>
        <p:spPr>
          <a:xfrm>
            <a:off x="331163" y="0"/>
            <a:ext cx="4480560" cy="5608955"/>
          </a:xfrm>
          <a:prstGeom prst="rect">
            <a:avLst/>
          </a:prstGeom>
        </p:spPr>
      </p:pic>
      <p:pic>
        <p:nvPicPr>
          <p:cNvPr id="5" name="10 impella_PrXhsU.mp4">
            <a:hlinkClick r:id="" action="ppaction://media"/>
            <a:extLst>
              <a:ext uri="{FF2B5EF4-FFF2-40B4-BE49-F238E27FC236}">
                <a16:creationId xmlns:a16="http://schemas.microsoft.com/office/drawing/2014/main" id="{F3C9A129-CA94-2945-A062-0EABD5F8537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5422" r="5151"/>
          <a:stretch/>
        </p:blipFill>
        <p:spPr>
          <a:xfrm>
            <a:off x="9292283" y="1690688"/>
            <a:ext cx="2798428" cy="312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F5C49-A17C-A242-9706-ECE8A3FE5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21 shockwave_QL0HKU.mp4">
            <a:hlinkClick r:id="" action="ppaction://media"/>
            <a:extLst>
              <a:ext uri="{FF2B5EF4-FFF2-40B4-BE49-F238E27FC236}">
                <a16:creationId xmlns:a16="http://schemas.microsoft.com/office/drawing/2014/main" id="{8D727DBF-E601-794E-A141-CFC290FA813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211" t="7450" r="18716" b="13089"/>
          <a:stretch/>
        </p:blipFill>
        <p:spPr>
          <a:xfrm>
            <a:off x="0" y="371158"/>
            <a:ext cx="5974080" cy="5974080"/>
          </a:xfrm>
        </p:spPr>
      </p:pic>
      <p:pic>
        <p:nvPicPr>
          <p:cNvPr id="5" name="22 shockwave_qvdloz.mp4">
            <a:hlinkClick r:id="" action="ppaction://media"/>
            <a:extLst>
              <a:ext uri="{FF2B5EF4-FFF2-40B4-BE49-F238E27FC236}">
                <a16:creationId xmlns:a16="http://schemas.microsoft.com/office/drawing/2014/main" id="{01921546-F9CA-6E4B-A611-301E791EF0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156" t="6171" r="16406" b="6687"/>
          <a:stretch/>
        </p:blipFill>
        <p:spPr>
          <a:xfrm>
            <a:off x="6151880" y="14485"/>
            <a:ext cx="5379720" cy="684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8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37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82767-4F0F-D54D-8A03-FC5153273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3 rota_EeKhfx.mp4">
            <a:hlinkClick r:id="" action="ppaction://media"/>
            <a:extLst>
              <a:ext uri="{FF2B5EF4-FFF2-40B4-BE49-F238E27FC236}">
                <a16:creationId xmlns:a16="http://schemas.microsoft.com/office/drawing/2014/main" id="{2AD267D6-74A2-704E-A6D6-A7BEF29509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9263" t="6071" r="16410" b="10106"/>
          <a:stretch/>
        </p:blipFill>
        <p:spPr>
          <a:xfrm>
            <a:off x="436880" y="785553"/>
            <a:ext cx="5241925" cy="5241925"/>
          </a:xfrm>
        </p:spPr>
      </p:pic>
      <p:pic>
        <p:nvPicPr>
          <p:cNvPr id="5" name="24 stent PL_rBxZXM.mp4">
            <a:hlinkClick r:id="" action="ppaction://media"/>
            <a:extLst>
              <a:ext uri="{FF2B5EF4-FFF2-40B4-BE49-F238E27FC236}">
                <a16:creationId xmlns:a16="http://schemas.microsoft.com/office/drawing/2014/main" id="{B02C764B-886B-634B-845D-15F30FC1CFF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7763" t="16421" r="27672" b="20191"/>
          <a:stretch/>
        </p:blipFill>
        <p:spPr>
          <a:xfrm>
            <a:off x="6431280" y="8033"/>
            <a:ext cx="4815840" cy="684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7121-A606-AC41-9893-BE33DE1B0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5 stent LM_mxxCYu.mp4">
            <a:hlinkClick r:id="" action="ppaction://media"/>
            <a:extLst>
              <a:ext uri="{FF2B5EF4-FFF2-40B4-BE49-F238E27FC236}">
                <a16:creationId xmlns:a16="http://schemas.microsoft.com/office/drawing/2014/main" id="{C34545A0-7815-E940-B07B-5E2DC47C01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837" t="18223" r="24297" b="23861"/>
          <a:stretch/>
        </p:blipFill>
        <p:spPr>
          <a:xfrm>
            <a:off x="3255963" y="473075"/>
            <a:ext cx="5867400" cy="5867400"/>
          </a:xfrm>
        </p:spPr>
      </p:pic>
    </p:spTree>
    <p:extLst>
      <p:ext uri="{BB962C8B-B14F-4D97-AF65-F5344CB8AC3E}">
        <p14:creationId xmlns:p14="http://schemas.microsoft.com/office/powerpoint/2010/main" val="40956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D3C96-8C8A-B940-A0BD-75635D0C3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96" y="932688"/>
            <a:ext cx="10515600" cy="4805363"/>
          </a:xfrm>
        </p:spPr>
        <p:txBody>
          <a:bodyPr/>
          <a:lstStyle/>
          <a:p>
            <a:r>
              <a:rPr lang="en-US" dirty="0"/>
              <a:t>73 F presented to ER with recurrent chest pains and palpitations. Found to have paroxysmal </a:t>
            </a:r>
            <a:r>
              <a:rPr lang="en-US" dirty="0" err="1"/>
              <a:t>afib</a:t>
            </a:r>
            <a:r>
              <a:rPr lang="en-US" dirty="0"/>
              <a:t>. Positive troponin</a:t>
            </a:r>
          </a:p>
          <a:p>
            <a:endParaRPr lang="en-US" dirty="0"/>
          </a:p>
          <a:p>
            <a:r>
              <a:rPr lang="en-US" dirty="0"/>
              <a:t>Discharged on Metoprolol and Apixaban referred to Adult Medicine clinic</a:t>
            </a:r>
          </a:p>
          <a:p>
            <a:endParaRPr lang="en-US" dirty="0"/>
          </a:p>
          <a:p>
            <a:r>
              <a:rPr lang="en-US" dirty="0"/>
              <a:t>Complaining of recurrent exertional chest pain on exertion, relieved with nitro</a:t>
            </a:r>
          </a:p>
          <a:p>
            <a:endParaRPr lang="en-US" dirty="0"/>
          </a:p>
          <a:p>
            <a:r>
              <a:rPr lang="en-US" dirty="0"/>
              <a:t>Referred for coronary angiography</a:t>
            </a:r>
          </a:p>
        </p:txBody>
      </p:sp>
    </p:spTree>
    <p:extLst>
      <p:ext uri="{BB962C8B-B14F-4D97-AF65-F5344CB8AC3E}">
        <p14:creationId xmlns:p14="http://schemas.microsoft.com/office/powerpoint/2010/main" val="844182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E192-E081-D344-B73D-8D2EE2ED1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6 final pictures_aLvlnD.mp4">
            <a:hlinkClick r:id="" action="ppaction://media"/>
            <a:extLst>
              <a:ext uri="{FF2B5EF4-FFF2-40B4-BE49-F238E27FC236}">
                <a16:creationId xmlns:a16="http://schemas.microsoft.com/office/drawing/2014/main" id="{1272270A-FA00-7D46-8BC6-57210FE819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624" t="11441" r="7020" b="15710"/>
          <a:stretch/>
        </p:blipFill>
        <p:spPr>
          <a:xfrm>
            <a:off x="371475" y="665163"/>
            <a:ext cx="5167313" cy="5167312"/>
          </a:xfrm>
        </p:spPr>
      </p:pic>
      <p:pic>
        <p:nvPicPr>
          <p:cNvPr id="5" name="27 final pictures_ESlDrf.mp4">
            <a:hlinkClick r:id="" action="ppaction://media"/>
            <a:extLst>
              <a:ext uri="{FF2B5EF4-FFF2-40B4-BE49-F238E27FC236}">
                <a16:creationId xmlns:a16="http://schemas.microsoft.com/office/drawing/2014/main" id="{2F43CE5B-83EB-9143-9032-66336E83C0C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0625" t="16797" r="12031" b="17890"/>
          <a:stretch/>
        </p:blipFill>
        <p:spPr>
          <a:xfrm>
            <a:off x="6072815" y="664528"/>
            <a:ext cx="6119185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47CD5-BECA-9148-B81F-384BFAED8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141A37-AED2-0E44-A204-B523D5FCF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690" y="0"/>
            <a:ext cx="93446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1622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E93E4-A3E8-A942-BADF-AE91F5B7F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26BBE7-FFD4-5B40-81F5-221FE42BF4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00" y="0"/>
            <a:ext cx="3180080" cy="6882493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3693EB-3AE8-944A-9D6A-F25D51BEF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280" y="829072"/>
            <a:ext cx="4361744" cy="24534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FA32A46-200B-A54D-AE37-C71876C51C25}"/>
              </a:ext>
            </a:extLst>
          </p:cNvPr>
          <p:cNvSpPr/>
          <p:nvPr/>
        </p:nvSpPr>
        <p:spPr>
          <a:xfrm>
            <a:off x="790504" y="1838960"/>
            <a:ext cx="2829560" cy="518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C4C6C5-933B-2943-A7F3-861356CC0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23" y="0"/>
            <a:ext cx="3789671" cy="56226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54E632-B0D5-CB48-8902-523A52983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1877"/>
          <a:stretch/>
        </p:blipFill>
        <p:spPr>
          <a:xfrm>
            <a:off x="8361680" y="5319337"/>
            <a:ext cx="3681014" cy="154737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90113D-DE25-BA4D-9672-CC370CD269A9}"/>
              </a:ext>
            </a:extLst>
          </p:cNvPr>
          <p:cNvCxnSpPr>
            <a:cxnSpLocks/>
          </p:cNvCxnSpPr>
          <p:nvPr/>
        </p:nvCxnSpPr>
        <p:spPr>
          <a:xfrm>
            <a:off x="2052320" y="5319337"/>
            <a:ext cx="6200702" cy="14065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0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DB79-2C38-154F-A385-22E091284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D3681-7B04-CF4E-9B18-99BCADBEF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960"/>
            <a:ext cx="10515600" cy="4592003"/>
          </a:xfrm>
        </p:spPr>
        <p:txBody>
          <a:bodyPr/>
          <a:lstStyle/>
          <a:p>
            <a:r>
              <a:rPr lang="en-US" dirty="0" err="1"/>
              <a:t>Impella</a:t>
            </a:r>
            <a:r>
              <a:rPr lang="en-US" dirty="0"/>
              <a:t> allows us to perform CHIP and obtain good results without worrying about hemodynamic compromise</a:t>
            </a:r>
          </a:p>
          <a:p>
            <a:endParaRPr lang="en-US" dirty="0"/>
          </a:p>
          <a:p>
            <a:r>
              <a:rPr lang="en-US" dirty="0"/>
              <a:t>Shockwave is a great new tool that allows us to obtain full expansion in heavily calcified lesions</a:t>
            </a:r>
          </a:p>
          <a:p>
            <a:endParaRPr lang="en-US" dirty="0"/>
          </a:p>
          <a:p>
            <a:r>
              <a:rPr lang="en-US" dirty="0" err="1"/>
              <a:t>Rotablation</a:t>
            </a:r>
            <a:r>
              <a:rPr lang="en-US" dirty="0"/>
              <a:t> and Shockwave are complementary technologies</a:t>
            </a:r>
          </a:p>
        </p:txBody>
      </p:sp>
    </p:spTree>
    <p:extLst>
      <p:ext uri="{BB962C8B-B14F-4D97-AF65-F5344CB8AC3E}">
        <p14:creationId xmlns:p14="http://schemas.microsoft.com/office/powerpoint/2010/main" val="109092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96BF-0500-D547-89B6-7DF22550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 diagnostic_o24dq1.mp4">
            <a:hlinkClick r:id="" action="ppaction://media"/>
            <a:extLst>
              <a:ext uri="{FF2B5EF4-FFF2-40B4-BE49-F238E27FC236}">
                <a16:creationId xmlns:a16="http://schemas.microsoft.com/office/drawing/2014/main" id="{02C4CA6D-36E5-7D43-8E7D-F146198FBC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77" t="6615" r="6896" b="7544"/>
          <a:stretch/>
        </p:blipFill>
        <p:spPr>
          <a:xfrm>
            <a:off x="2495550" y="0"/>
            <a:ext cx="6864350" cy="6864350"/>
          </a:xfrm>
        </p:spPr>
      </p:pic>
    </p:spTree>
    <p:extLst>
      <p:ext uri="{BB962C8B-B14F-4D97-AF65-F5344CB8AC3E}">
        <p14:creationId xmlns:p14="http://schemas.microsoft.com/office/powerpoint/2010/main" val="47081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B3ACA-269A-824F-9A05-9D6D78372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3DA1C04-78EF-4C4A-8351-9AB1C07F5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3 diagnostic_GaR5WT.mp4">
            <a:hlinkClick r:id="" action="ppaction://media"/>
            <a:extLst>
              <a:ext uri="{FF2B5EF4-FFF2-40B4-BE49-F238E27FC236}">
                <a16:creationId xmlns:a16="http://schemas.microsoft.com/office/drawing/2014/main" id="{F86AC5C8-FA47-EE47-8084-7167F5B447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758" t="4049" r="9979" b="8921"/>
          <a:stretch/>
        </p:blipFill>
        <p:spPr>
          <a:xfrm>
            <a:off x="5779698" y="155618"/>
            <a:ext cx="6412302" cy="6702382"/>
          </a:xfrm>
          <a:prstGeom prst="rect">
            <a:avLst/>
          </a:prstGeom>
        </p:spPr>
      </p:pic>
      <p:pic>
        <p:nvPicPr>
          <p:cNvPr id="8" name="4 diagnostic_orAbhh.mp4">
            <a:hlinkClick r:id="" action="ppaction://media"/>
            <a:extLst>
              <a:ext uri="{FF2B5EF4-FFF2-40B4-BE49-F238E27FC236}">
                <a16:creationId xmlns:a16="http://schemas.microsoft.com/office/drawing/2014/main" id="{AB2BF162-DD75-4846-8DEA-F2CBACE277B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1547" t="3577" r="10632" b="7861"/>
          <a:stretch/>
        </p:blipFill>
        <p:spPr>
          <a:xfrm>
            <a:off x="0" y="0"/>
            <a:ext cx="5779698" cy="65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8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510A5-58D1-4340-A2D2-12D386449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7 diagnostic_giLWtF.mp4">
            <a:hlinkClick r:id="" action="ppaction://media"/>
            <a:extLst>
              <a:ext uri="{FF2B5EF4-FFF2-40B4-BE49-F238E27FC236}">
                <a16:creationId xmlns:a16="http://schemas.microsoft.com/office/drawing/2014/main" id="{41661113-42F1-1E46-923B-A19BE80B0E5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318" t="7988" r="13318" b="11513"/>
          <a:stretch/>
        </p:blipFill>
        <p:spPr>
          <a:xfrm>
            <a:off x="0" y="301625"/>
            <a:ext cx="6210300" cy="6210300"/>
          </a:xfrm>
        </p:spPr>
      </p:pic>
      <p:pic>
        <p:nvPicPr>
          <p:cNvPr id="5" name="8 diagnostic_QMPCha.mp4">
            <a:hlinkClick r:id="" action="ppaction://media"/>
            <a:extLst>
              <a:ext uri="{FF2B5EF4-FFF2-40B4-BE49-F238E27FC236}">
                <a16:creationId xmlns:a16="http://schemas.microsoft.com/office/drawing/2014/main" id="{1C3BE5F2-C077-0F45-9150-6B375F39DE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8928" r="12890" b="5641"/>
          <a:stretch/>
        </p:blipFill>
        <p:spPr>
          <a:xfrm>
            <a:off x="6531429" y="26030"/>
            <a:ext cx="5660572" cy="68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77417-EE85-114C-81A1-1F6F4259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 diagnostic_myCcLf.mp4">
            <a:hlinkClick r:id="" action="ppaction://media"/>
            <a:extLst>
              <a:ext uri="{FF2B5EF4-FFF2-40B4-BE49-F238E27FC236}">
                <a16:creationId xmlns:a16="http://schemas.microsoft.com/office/drawing/2014/main" id="{450736C7-979D-E841-9128-C92E48D9D3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925" y="-20638"/>
            <a:ext cx="6878638" cy="6878638"/>
          </a:xfrm>
        </p:spPr>
      </p:pic>
    </p:spTree>
    <p:extLst>
      <p:ext uri="{BB962C8B-B14F-4D97-AF65-F5344CB8AC3E}">
        <p14:creationId xmlns:p14="http://schemas.microsoft.com/office/powerpoint/2010/main" val="381467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396BF-0500-D547-89B6-7DF225500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 diagnostic_o24dq1.mp4">
            <a:hlinkClick r:id="" action="ppaction://media"/>
            <a:extLst>
              <a:ext uri="{FF2B5EF4-FFF2-40B4-BE49-F238E27FC236}">
                <a16:creationId xmlns:a16="http://schemas.microsoft.com/office/drawing/2014/main" id="{02C4CA6D-36E5-7D43-8E7D-F146198FBC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77" t="6615" r="6896" b="7544"/>
          <a:stretch/>
        </p:blipFill>
        <p:spPr>
          <a:xfrm>
            <a:off x="63500" y="-6350"/>
            <a:ext cx="6864350" cy="68643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FAE43A-2419-A541-8BA5-B9806C69863F}"/>
              </a:ext>
            </a:extLst>
          </p:cNvPr>
          <p:cNvSpPr txBox="1"/>
          <p:nvPr/>
        </p:nvSpPr>
        <p:spPr>
          <a:xfrm>
            <a:off x="7626699" y="2391508"/>
            <a:ext cx="2626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CABG? +/-viability?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PCI?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Medical management?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5CD1-0BF6-F44E-B2B4-20F1FB09B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4E8CF-49D2-6349-A307-C511AA67B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Patient frail, independent</a:t>
            </a:r>
          </a:p>
          <a:p>
            <a:endParaRPr lang="en-US" dirty="0"/>
          </a:p>
          <a:p>
            <a:r>
              <a:rPr lang="en-US" dirty="0" err="1"/>
              <a:t>CvSx</a:t>
            </a:r>
            <a:r>
              <a:rPr lang="en-US" dirty="0"/>
              <a:t> consulted, viability requested</a:t>
            </a:r>
          </a:p>
          <a:p>
            <a:endParaRPr lang="en-US" dirty="0"/>
          </a:p>
          <a:p>
            <a:r>
              <a:rPr lang="en-US" dirty="0"/>
              <a:t>MRI done. EF 40%. No viability in middle to distal anterior wall and apex</a:t>
            </a:r>
          </a:p>
          <a:p>
            <a:endParaRPr lang="en-US" dirty="0"/>
          </a:p>
          <a:p>
            <a:r>
              <a:rPr lang="en-US" dirty="0"/>
              <a:t>Not a surgical candidate</a:t>
            </a:r>
          </a:p>
        </p:txBody>
      </p:sp>
    </p:spTree>
    <p:extLst>
      <p:ext uri="{BB962C8B-B14F-4D97-AF65-F5344CB8AC3E}">
        <p14:creationId xmlns:p14="http://schemas.microsoft.com/office/powerpoint/2010/main" val="1884033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ABC0C-B255-C649-A742-29ABC3A01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584"/>
            <a:ext cx="10515600" cy="5225987"/>
          </a:xfrm>
        </p:spPr>
        <p:txBody>
          <a:bodyPr/>
          <a:lstStyle/>
          <a:p>
            <a:r>
              <a:rPr lang="en-US" dirty="0"/>
              <a:t>Multiple long discussions with patient. Reluctant to proceed with CHIP</a:t>
            </a:r>
          </a:p>
          <a:p>
            <a:endParaRPr lang="en-US" dirty="0"/>
          </a:p>
          <a:p>
            <a:r>
              <a:rPr lang="en-US" dirty="0"/>
              <a:t>Opted for medical management with clinical follow up</a:t>
            </a:r>
          </a:p>
          <a:p>
            <a:endParaRPr lang="en-US" dirty="0"/>
          </a:p>
          <a:p>
            <a:r>
              <a:rPr lang="en-US" dirty="0"/>
              <a:t>In clinic angina reasonably controlled, opted to wait</a:t>
            </a:r>
          </a:p>
          <a:p>
            <a:endParaRPr lang="en-US" dirty="0"/>
          </a:p>
          <a:p>
            <a:r>
              <a:rPr lang="en-US" dirty="0"/>
              <a:t>Then called my clinic asking for procedure 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493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5349</TotalTime>
  <Words>182</Words>
  <Application>Microsoft Macintosh PowerPoint</Application>
  <PresentationFormat>Widescreen</PresentationFormat>
  <Paragraphs>37</Paragraphs>
  <Slides>23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Complex Atherectomy with Impella Support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basem Elbarouni</dc:creator>
  <cp:lastModifiedBy>Kevin McKenzie</cp:lastModifiedBy>
  <cp:revision>22</cp:revision>
  <dcterms:created xsi:type="dcterms:W3CDTF">2019-10-20T22:27:53Z</dcterms:created>
  <dcterms:modified xsi:type="dcterms:W3CDTF">2019-10-24T18:19:13Z</dcterms:modified>
</cp:coreProperties>
</file>