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8"/>
  </p:notesMasterIdLst>
  <p:sldIdLst>
    <p:sldId id="273" r:id="rId2"/>
    <p:sldId id="257" r:id="rId3"/>
    <p:sldId id="259" r:id="rId4"/>
    <p:sldId id="261" r:id="rId5"/>
    <p:sldId id="263" r:id="rId6"/>
    <p:sldId id="264" r:id="rId7"/>
    <p:sldId id="266" r:id="rId8"/>
    <p:sldId id="268" r:id="rId9"/>
    <p:sldId id="269" r:id="rId10"/>
    <p:sldId id="270" r:id="rId11"/>
    <p:sldId id="271" r:id="rId12"/>
    <p:sldId id="275" r:id="rId13"/>
    <p:sldId id="276" r:id="rId14"/>
    <p:sldId id="278" r:id="rId15"/>
    <p:sldId id="279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99"/>
    <p:restoredTop sz="92562"/>
  </p:normalViewPr>
  <p:slideViewPr>
    <p:cSldViewPr snapToGrid="0" snapToObjects="1">
      <p:cViewPr varScale="1">
        <p:scale>
          <a:sx n="50" d="100"/>
          <a:sy n="50" d="100"/>
        </p:scale>
        <p:origin x="2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EB699-DB56-A045-A00B-D1049E8A78F6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786C6-2B6D-9345-BB44-9A48AA780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41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Long-term DAPT offers a more complete cardiovascular protection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786C6-2B6D-9345-BB44-9A48AA7802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41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BE50-6F69-024B-978B-8FCA97F2D162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E433-A2A6-D248-B1D0-C8CCC89F4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57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BE50-6F69-024B-978B-8FCA97F2D162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E433-A2A6-D248-B1D0-C8CCC89F4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2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BE50-6F69-024B-978B-8FCA97F2D162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E433-A2A6-D248-B1D0-C8CCC89F4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0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BE50-6F69-024B-978B-8FCA97F2D162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E433-A2A6-D248-B1D0-C8CCC89F4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88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BE50-6F69-024B-978B-8FCA97F2D162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E433-A2A6-D248-B1D0-C8CCC89F4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84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BE50-6F69-024B-978B-8FCA97F2D162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E433-A2A6-D248-B1D0-C8CCC89F4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19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BE50-6F69-024B-978B-8FCA97F2D162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E433-A2A6-D248-B1D0-C8CCC89F4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9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BE50-6F69-024B-978B-8FCA97F2D162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E433-A2A6-D248-B1D0-C8CCC89F4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45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BE50-6F69-024B-978B-8FCA97F2D162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E433-A2A6-D248-B1D0-C8CCC89F4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BE50-6F69-024B-978B-8FCA97F2D162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E433-A2A6-D248-B1D0-C8CCC89F4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BE50-6F69-024B-978B-8FCA97F2D162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E433-A2A6-D248-B1D0-C8CCC89F4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29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7AD"/>
            </a:gs>
            <a:gs pos="31000">
              <a:srgbClr val="0007AD"/>
            </a:gs>
            <a:gs pos="62000">
              <a:srgbClr val="0007AD">
                <a:alpha val="84000"/>
              </a:srgbClr>
            </a:gs>
            <a:gs pos="100000">
              <a:srgbClr val="0007AD">
                <a:alpha val="60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ABE50-6F69-024B-978B-8FCA97F2D162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8E433-A2A6-D248-B1D0-C8CCC89F4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182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rgbClr val="FFFF00"/>
          </a:solidFill>
          <a:latin typeface="Arial"/>
          <a:ea typeface="+mj-ea"/>
          <a:cs typeface="Arial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312D8-BDD7-8F45-918C-6938A381F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58775"/>
            <a:ext cx="10363200" cy="1470025"/>
          </a:xfrm>
        </p:spPr>
        <p:txBody>
          <a:bodyPr>
            <a:noAutofit/>
          </a:bodyPr>
          <a:lstStyle/>
          <a:p>
            <a:r>
              <a:rPr lang="en-US" sz="4400" dirty="0"/>
              <a:t>Prolonged Dual Antiplatelet Therapy Versus Dual Pathway Inhibition Debate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BAB905-1974-0244-92D9-0045B66F1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543" y="3956487"/>
            <a:ext cx="4859704" cy="2729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C1BB85-7DCF-7E49-AA74-3E0758BEC0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5" t="1359" r="8522" b="6521"/>
          <a:stretch/>
        </p:blipFill>
        <p:spPr>
          <a:xfrm>
            <a:off x="292832" y="2100751"/>
            <a:ext cx="2883876" cy="2685807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9279C64-5E4A-BF42-87A0-C5E407397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753" y="4933097"/>
            <a:ext cx="8534400" cy="1752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Alexis Matteau, MD, MSc, FRCPC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Cardiologist, CHUM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CHUM Research Center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Clinical Assistant Professor, </a:t>
            </a:r>
            <a:r>
              <a:rPr lang="en-US" sz="2000" dirty="0" err="1"/>
              <a:t>Université</a:t>
            </a:r>
            <a:r>
              <a:rPr lang="en-US" sz="2000" dirty="0"/>
              <a:t> de Montréal</a:t>
            </a:r>
          </a:p>
          <a:p>
            <a:pPr>
              <a:lnSpc>
                <a:spcPct val="100000"/>
              </a:lnSpc>
            </a:pPr>
            <a:r>
              <a:rPr lang="en-US" sz="2000" dirty="0" err="1"/>
              <a:t>alexis.matteau@umontreal.ca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E7F508-F18B-C14F-AF0F-0E3991950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891" y="1828800"/>
            <a:ext cx="3691356" cy="197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54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A99AE-0D78-414F-9B18-B5182FBEF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Increase in non-CV mortality with DAPT???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BE674-9B4B-C84B-9E3C-4DFEF7EBF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More cancer patients at baseline in DAPT group despite randomization in DAPT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4D5AA-4496-7D41-953D-64E5D22B3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326" y="2382913"/>
            <a:ext cx="7620000" cy="43036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6434DC-CA25-A841-B752-A2BB1D0905B0}"/>
              </a:ext>
            </a:extLst>
          </p:cNvPr>
          <p:cNvSpPr txBox="1"/>
          <p:nvPr/>
        </p:nvSpPr>
        <p:spPr>
          <a:xfrm>
            <a:off x="0" y="648866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Lancet 2015</a:t>
            </a:r>
          </a:p>
        </p:txBody>
      </p:sp>
    </p:spTree>
    <p:extLst>
      <p:ext uri="{BB962C8B-B14F-4D97-AF65-F5344CB8AC3E}">
        <p14:creationId xmlns:p14="http://schemas.microsoft.com/office/powerpoint/2010/main" val="1163080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166B8-7307-B14F-A0B4-6A0910212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Pegasus – TIMI 54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209F0-011C-4841-803F-775FC5627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21162 patients with MI 1-3 years before enrollment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B64B7-A755-1D44-B295-0EC35685F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19" y="2414337"/>
            <a:ext cx="5335925" cy="398646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AF8A05-916B-5D4B-8879-5B308E91494A}"/>
              </a:ext>
            </a:extLst>
          </p:cNvPr>
          <p:cNvSpPr txBox="1">
            <a:spLocks/>
          </p:cNvSpPr>
          <p:nvPr/>
        </p:nvSpPr>
        <p:spPr>
          <a:xfrm>
            <a:off x="6240378" y="2598819"/>
            <a:ext cx="5598695" cy="42752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Reduction of:</a:t>
            </a:r>
          </a:p>
          <a:p>
            <a:pPr lvl="1"/>
            <a:r>
              <a:rPr lang="en-US" sz="2000" dirty="0"/>
              <a:t>MI by 16%</a:t>
            </a:r>
          </a:p>
          <a:p>
            <a:pPr lvl="1"/>
            <a:r>
              <a:rPr lang="en-US" sz="2000" dirty="0"/>
              <a:t>Stroke by 25%</a:t>
            </a:r>
          </a:p>
          <a:p>
            <a:r>
              <a:rPr lang="en-US" sz="2400" dirty="0"/>
              <a:t>No change for</a:t>
            </a:r>
            <a:endParaRPr lang="en-US" sz="2000" dirty="0"/>
          </a:p>
          <a:p>
            <a:pPr lvl="1"/>
            <a:r>
              <a:rPr lang="en-US" sz="2000" dirty="0"/>
              <a:t>CV death (H 0.83 [0.68-1.01])</a:t>
            </a:r>
          </a:p>
          <a:p>
            <a:r>
              <a:rPr lang="en-US" sz="2400" dirty="0"/>
              <a:t>Increase of</a:t>
            </a:r>
          </a:p>
          <a:p>
            <a:pPr lvl="1"/>
            <a:r>
              <a:rPr lang="en-US" sz="2000" dirty="0"/>
              <a:t>TIMI major bleeding (HR 2.32)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12411-9683-A944-B257-47BDA3BAC0B1}"/>
              </a:ext>
            </a:extLst>
          </p:cNvPr>
          <p:cNvSpPr txBox="1"/>
          <p:nvPr/>
        </p:nvSpPr>
        <p:spPr>
          <a:xfrm>
            <a:off x="9352544" y="2293522"/>
            <a:ext cx="2662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Greater benefits if P2Y12 </a:t>
            </a:r>
            <a:r>
              <a:rPr lang="en-US" sz="2400" b="1" dirty="0" err="1">
                <a:solidFill>
                  <a:schemeClr val="accent1"/>
                </a:solidFill>
              </a:rPr>
              <a:t>inh</a:t>
            </a:r>
            <a:r>
              <a:rPr lang="en-US" sz="2400" b="1" dirty="0">
                <a:solidFill>
                  <a:schemeClr val="accent1"/>
                </a:solidFill>
              </a:rPr>
              <a:t> not stopped at 1 </a:t>
            </a:r>
            <a:r>
              <a:rPr lang="en-US" sz="2400" b="1" dirty="0" err="1">
                <a:solidFill>
                  <a:schemeClr val="accent1"/>
                </a:solidFill>
              </a:rPr>
              <a:t>yr</a:t>
            </a:r>
            <a:r>
              <a:rPr lang="en-US" sz="2400" b="1" dirty="0">
                <a:solidFill>
                  <a:schemeClr val="accent1"/>
                </a:solidFill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4E6210-ED3E-3F40-BD87-A8217609A9BB}"/>
              </a:ext>
            </a:extLst>
          </p:cNvPr>
          <p:cNvSpPr txBox="1"/>
          <p:nvPr/>
        </p:nvSpPr>
        <p:spPr>
          <a:xfrm>
            <a:off x="0" y="6488668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 2015, Eur Heart J 2016</a:t>
            </a:r>
          </a:p>
        </p:txBody>
      </p:sp>
    </p:spTree>
    <p:extLst>
      <p:ext uri="{BB962C8B-B14F-4D97-AF65-F5344CB8AC3E}">
        <p14:creationId xmlns:p14="http://schemas.microsoft.com/office/powerpoint/2010/main" val="298122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90DD8-3100-E34C-B2F9-F33389CC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COMPASS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FC8FC-3CD2-BE4B-96F8-785FEB3A4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2073441"/>
          </a:xfrm>
        </p:spPr>
        <p:txBody>
          <a:bodyPr>
            <a:normAutofit/>
          </a:bodyPr>
          <a:lstStyle/>
          <a:p>
            <a:r>
              <a:rPr lang="en-US" sz="2800" dirty="0"/>
              <a:t>27395 patients with CAD and/or PVD</a:t>
            </a:r>
          </a:p>
          <a:p>
            <a:r>
              <a:rPr lang="en-US" sz="2800" dirty="0"/>
              <a:t>Randomized to:</a:t>
            </a:r>
          </a:p>
          <a:p>
            <a:pPr lvl="1"/>
            <a:r>
              <a:rPr lang="en-US" sz="2400" dirty="0"/>
              <a:t>ASA versus </a:t>
            </a:r>
            <a:r>
              <a:rPr lang="en-US" sz="2400" dirty="0" err="1">
                <a:solidFill>
                  <a:schemeClr val="accent1"/>
                </a:solidFill>
              </a:rPr>
              <a:t>ASA+Riva</a:t>
            </a:r>
            <a:r>
              <a:rPr lang="en-US" sz="2400" dirty="0">
                <a:solidFill>
                  <a:schemeClr val="accent1"/>
                </a:solidFill>
              </a:rPr>
              <a:t> 2.5 mg bid </a:t>
            </a:r>
            <a:r>
              <a:rPr lang="en-US" sz="2400" dirty="0"/>
              <a:t>versus Rivaroxaban 5 mg bid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A3735A-AEF8-0043-BC71-27F39B9866FC}"/>
              </a:ext>
            </a:extLst>
          </p:cNvPr>
          <p:cNvSpPr txBox="1">
            <a:spLocks/>
          </p:cNvSpPr>
          <p:nvPr/>
        </p:nvSpPr>
        <p:spPr>
          <a:xfrm>
            <a:off x="699840" y="3922293"/>
            <a:ext cx="3176336" cy="29357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Reduction of:</a:t>
            </a:r>
          </a:p>
          <a:p>
            <a:pPr lvl="1"/>
            <a:r>
              <a:rPr lang="en-US" sz="2000" dirty="0"/>
              <a:t>CV death/MI/stroke by 24%</a:t>
            </a:r>
          </a:p>
          <a:p>
            <a:pPr lvl="1"/>
            <a:r>
              <a:rPr lang="en-US" sz="2000" dirty="0"/>
              <a:t>CV death by 22%</a:t>
            </a:r>
          </a:p>
          <a:p>
            <a:pPr lvl="1"/>
            <a:r>
              <a:rPr lang="en-US" sz="2000" dirty="0"/>
              <a:t>Stroke by 42%</a:t>
            </a:r>
          </a:p>
          <a:p>
            <a:endParaRPr lang="en-US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599D40-092D-9B46-8A9F-3683736C5A2E}"/>
              </a:ext>
            </a:extLst>
          </p:cNvPr>
          <p:cNvSpPr txBox="1">
            <a:spLocks/>
          </p:cNvSpPr>
          <p:nvPr/>
        </p:nvSpPr>
        <p:spPr>
          <a:xfrm>
            <a:off x="4146886" y="3890211"/>
            <a:ext cx="3176336" cy="25105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No change for</a:t>
            </a:r>
          </a:p>
          <a:p>
            <a:pPr lvl="1"/>
            <a:r>
              <a:rPr lang="en-US" sz="2000" dirty="0"/>
              <a:t>MI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91A685-3F29-914D-9C91-62B4F65CD162}"/>
              </a:ext>
            </a:extLst>
          </p:cNvPr>
          <p:cNvSpPr txBox="1">
            <a:spLocks/>
          </p:cNvSpPr>
          <p:nvPr/>
        </p:nvSpPr>
        <p:spPr>
          <a:xfrm>
            <a:off x="7864643" y="4002504"/>
            <a:ext cx="3176336" cy="25105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Increase of</a:t>
            </a:r>
          </a:p>
          <a:p>
            <a:pPr lvl="1"/>
            <a:r>
              <a:rPr lang="en-US" sz="2000" dirty="0"/>
              <a:t>Major bleeding (HR 1.51)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29C856-6212-6048-B9F0-BC002A7DCA0B}"/>
              </a:ext>
            </a:extLst>
          </p:cNvPr>
          <p:cNvSpPr txBox="1"/>
          <p:nvPr/>
        </p:nvSpPr>
        <p:spPr>
          <a:xfrm>
            <a:off x="0" y="648866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 2017</a:t>
            </a:r>
          </a:p>
        </p:txBody>
      </p:sp>
    </p:spTree>
    <p:extLst>
      <p:ext uri="{BB962C8B-B14F-4D97-AF65-F5344CB8AC3E}">
        <p14:creationId xmlns:p14="http://schemas.microsoft.com/office/powerpoint/2010/main" val="436588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4331D-ADE1-BE4B-8944-AC6153DD7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Are we comparing apples and oranges?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A0EBA-D0DC-5542-BB22-7DC49BAF8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137483"/>
          </a:xfrm>
        </p:spPr>
        <p:txBody>
          <a:bodyPr>
            <a:normAutofit/>
          </a:bodyPr>
          <a:lstStyle/>
          <a:p>
            <a:r>
              <a:rPr lang="en-US" sz="1800" dirty="0"/>
              <a:t>Population in COMPASS at much higher risk</a:t>
            </a:r>
          </a:p>
          <a:p>
            <a:pPr lvl="1"/>
            <a:r>
              <a:rPr lang="en-US" sz="1600" dirty="0"/>
              <a:t>CAD = multivessel disease/PCI/CABG or MI within last 20 years</a:t>
            </a:r>
          </a:p>
          <a:p>
            <a:pPr lvl="1"/>
            <a:r>
              <a:rPr lang="en-US" sz="1600" dirty="0"/>
              <a:t>Patients &lt; 65 </a:t>
            </a:r>
            <a:r>
              <a:rPr lang="en-US" sz="1600" dirty="0" err="1"/>
              <a:t>y.o</a:t>
            </a:r>
            <a:r>
              <a:rPr lang="en-US" sz="1600" dirty="0"/>
              <a:t>. needed either ASD in </a:t>
            </a:r>
            <a:r>
              <a:rPr lang="en-US" sz="1600" u="sng" dirty="0"/>
              <a:t>&gt;</a:t>
            </a:r>
            <a:r>
              <a:rPr lang="en-US" sz="1600" dirty="0"/>
              <a:t> 2 vascular beds or 2 risk factors</a:t>
            </a:r>
          </a:p>
          <a:p>
            <a:r>
              <a:rPr lang="en-US" sz="1800" dirty="0"/>
              <a:t>DAPT Study</a:t>
            </a:r>
          </a:p>
          <a:p>
            <a:pPr lvl="1"/>
            <a:r>
              <a:rPr lang="en-US" sz="1600" dirty="0"/>
              <a:t>&gt; 18 </a:t>
            </a:r>
            <a:r>
              <a:rPr lang="en-US" sz="1600" dirty="0" err="1"/>
              <a:t>y.o</a:t>
            </a:r>
            <a:r>
              <a:rPr lang="en-US" sz="1600" dirty="0"/>
              <a:t>., PCI and without events at 12 months</a:t>
            </a:r>
          </a:p>
          <a:p>
            <a:r>
              <a:rPr lang="en-US" sz="1800" dirty="0"/>
              <a:t>PEGASUS-TIMI 54</a:t>
            </a:r>
          </a:p>
          <a:p>
            <a:pPr lvl="1"/>
            <a:r>
              <a:rPr lang="en-US" sz="1600" dirty="0"/>
              <a:t>MI 1-3 years with patients &lt; 65 </a:t>
            </a:r>
            <a:r>
              <a:rPr lang="en-US" sz="1600" dirty="0" err="1"/>
              <a:t>y.o</a:t>
            </a:r>
            <a:r>
              <a:rPr lang="en-US" sz="1600" dirty="0"/>
              <a:t>. needed 1 risk factor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DD0E024-091E-5244-BA53-E84BC9C7F5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2284463"/>
              </p:ext>
            </p:extLst>
          </p:nvPr>
        </p:nvGraphicFramePr>
        <p:xfrm>
          <a:off x="609600" y="4883484"/>
          <a:ext cx="109728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34881666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9705492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8488281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0099692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DAPT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PEGASUS-TIMI 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933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Mean age (years)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68.2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292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Prior 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728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PVD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232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Diabetes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980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7881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FAB54-4A48-2543-9673-304F56175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</p:spPr>
        <p:txBody>
          <a:bodyPr/>
          <a:lstStyle/>
          <a:p>
            <a:r>
              <a:rPr lang="en-US" dirty="0"/>
              <a:t>DAPT Study – MI 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D5D796-89A4-FE4E-B22B-1EB7FED9A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49" y="2197768"/>
            <a:ext cx="6716876" cy="25386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DA00AE-E070-3A4F-9D75-D858D99E7272}"/>
              </a:ext>
            </a:extLst>
          </p:cNvPr>
          <p:cNvSpPr txBox="1"/>
          <p:nvPr/>
        </p:nvSpPr>
        <p:spPr>
          <a:xfrm>
            <a:off x="0" y="6488668"/>
            <a:ext cx="2531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 Am Coll </a:t>
            </a:r>
            <a:r>
              <a:rPr lang="en-US" dirty="0" err="1"/>
              <a:t>Cardiol</a:t>
            </a:r>
            <a:r>
              <a:rPr lang="en-US" dirty="0"/>
              <a:t> 2015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C037D8-BB6E-7244-B6E3-519FFC55A5B4}"/>
              </a:ext>
            </a:extLst>
          </p:cNvPr>
          <p:cNvSpPr txBox="1">
            <a:spLocks/>
          </p:cNvSpPr>
          <p:nvPr/>
        </p:nvSpPr>
        <p:spPr>
          <a:xfrm>
            <a:off x="6925425" y="2125578"/>
            <a:ext cx="5266575" cy="42752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Reduction of:</a:t>
            </a:r>
          </a:p>
          <a:p>
            <a:pPr lvl="1"/>
            <a:r>
              <a:rPr lang="en-US" sz="2000" dirty="0"/>
              <a:t>MI by 58%</a:t>
            </a:r>
          </a:p>
          <a:p>
            <a:pPr lvl="1"/>
            <a:r>
              <a:rPr lang="en-US" sz="2000" dirty="0"/>
              <a:t>Stent thrombosis by 73%</a:t>
            </a:r>
          </a:p>
          <a:p>
            <a:r>
              <a:rPr lang="en-US" sz="2400" dirty="0"/>
              <a:t>No change for</a:t>
            </a:r>
            <a:endParaRPr lang="en-US" sz="2000" dirty="0"/>
          </a:p>
          <a:p>
            <a:pPr lvl="1"/>
            <a:r>
              <a:rPr lang="en-US" sz="2000" dirty="0"/>
              <a:t>Cardiac death (H 0.67 [0.31-1.44])</a:t>
            </a:r>
          </a:p>
          <a:p>
            <a:r>
              <a:rPr lang="en-US" sz="2400" dirty="0"/>
              <a:t>Increase of</a:t>
            </a:r>
          </a:p>
          <a:p>
            <a:pPr lvl="1"/>
            <a:r>
              <a:rPr lang="en-US" sz="2000" dirty="0"/>
              <a:t>GUSTO mod/</a:t>
            </a:r>
            <a:r>
              <a:rPr lang="en-US" sz="2000" dirty="0" err="1"/>
              <a:t>sev</a:t>
            </a:r>
            <a:r>
              <a:rPr lang="en-US" sz="2000" dirty="0"/>
              <a:t> bleeding (HR 2.38)</a:t>
            </a:r>
          </a:p>
        </p:txBody>
      </p:sp>
    </p:spTree>
    <p:extLst>
      <p:ext uri="{BB962C8B-B14F-4D97-AF65-F5344CB8AC3E}">
        <p14:creationId xmlns:p14="http://schemas.microsoft.com/office/powerpoint/2010/main" val="590565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B1A81-4CE3-744D-85F1-88A8D39F7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PEGASUS-TIMI 54 risk stratification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63DAE1-B6B6-4D46-8645-234FB74E7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167" y="1490828"/>
            <a:ext cx="6388651" cy="490997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84DA1A-5BA7-5B4A-AE53-E8892394DD62}"/>
              </a:ext>
            </a:extLst>
          </p:cNvPr>
          <p:cNvSpPr txBox="1"/>
          <p:nvPr/>
        </p:nvSpPr>
        <p:spPr>
          <a:xfrm>
            <a:off x="0" y="6488668"/>
            <a:ext cx="210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AHA abstract 2018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083925-A30C-E34F-90FC-AB9FBB1B7446}"/>
              </a:ext>
            </a:extLst>
          </p:cNvPr>
          <p:cNvSpPr txBox="1">
            <a:spLocks/>
          </p:cNvSpPr>
          <p:nvPr/>
        </p:nvSpPr>
        <p:spPr>
          <a:xfrm>
            <a:off x="7442818" y="4876618"/>
            <a:ext cx="4749182" cy="1796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Including a reduction in CV mortality by </a:t>
            </a:r>
            <a:r>
              <a:rPr lang="en-US" sz="2400" dirty="0">
                <a:solidFill>
                  <a:srgbClr val="FF0000"/>
                </a:solidFill>
              </a:rPr>
              <a:t>34%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72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03080F-1ADA-FE47-BBD1-93AC8D4E4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868" y="1779623"/>
            <a:ext cx="7386387" cy="489371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73F992-58A5-784A-BC3F-DA590DEDA532}"/>
              </a:ext>
            </a:extLst>
          </p:cNvPr>
          <p:cNvSpPr/>
          <p:nvPr/>
        </p:nvSpPr>
        <p:spPr>
          <a:xfrm>
            <a:off x="7491663" y="1944875"/>
            <a:ext cx="1156367" cy="2627704"/>
          </a:xfrm>
          <a:prstGeom prst="round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E00A925-12D1-5B40-8843-D586FC11C8AB}"/>
              </a:ext>
            </a:extLst>
          </p:cNvPr>
          <p:cNvSpPr/>
          <p:nvPr/>
        </p:nvSpPr>
        <p:spPr>
          <a:xfrm>
            <a:off x="8769683" y="4338773"/>
            <a:ext cx="720558" cy="69220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CF7105-A917-FC4E-BA0E-3751D71F88C8}"/>
              </a:ext>
            </a:extLst>
          </p:cNvPr>
          <p:cNvSpPr txBox="1"/>
          <p:nvPr/>
        </p:nvSpPr>
        <p:spPr>
          <a:xfrm>
            <a:off x="0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Eur Heart J 2015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ACECA81-42E2-7F46-BBA2-52CDB50E6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Long-term DAPT in patients with previous MI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1F60365-21A5-8D45-BA80-7F03A1563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Meta-analysis</a:t>
            </a:r>
          </a:p>
          <a:p>
            <a:r>
              <a:rPr lang="en-US" dirty="0"/>
              <a:t>6 RCTs</a:t>
            </a:r>
          </a:p>
          <a:p>
            <a:pPr lvl="1"/>
            <a:r>
              <a:rPr lang="en-US" sz="1800" dirty="0"/>
              <a:t>CHARISMA MI</a:t>
            </a:r>
          </a:p>
          <a:p>
            <a:pPr lvl="1"/>
            <a:r>
              <a:rPr lang="en-US" sz="1800" dirty="0"/>
              <a:t>PRODIGY</a:t>
            </a:r>
          </a:p>
          <a:p>
            <a:pPr lvl="1"/>
            <a:r>
              <a:rPr lang="en-US" sz="1800" dirty="0"/>
              <a:t>ARTIC-Int</a:t>
            </a:r>
          </a:p>
          <a:p>
            <a:pPr lvl="1"/>
            <a:r>
              <a:rPr lang="en-US" sz="1800" dirty="0"/>
              <a:t>DAPT</a:t>
            </a:r>
          </a:p>
          <a:p>
            <a:pPr lvl="1"/>
            <a:r>
              <a:rPr lang="en-US" sz="1800" dirty="0"/>
              <a:t>DES-LATE</a:t>
            </a:r>
          </a:p>
          <a:p>
            <a:pPr lvl="1"/>
            <a:r>
              <a:rPr lang="en-US" sz="1800" dirty="0"/>
              <a:t>PEGASUS-TIMI 54</a:t>
            </a:r>
          </a:p>
        </p:txBody>
      </p:sp>
    </p:spTree>
    <p:extLst>
      <p:ext uri="{BB962C8B-B14F-4D97-AF65-F5344CB8AC3E}">
        <p14:creationId xmlns:p14="http://schemas.microsoft.com/office/powerpoint/2010/main" val="64629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9133B-67AB-9B43-A085-F928FF0D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54250-339B-654F-8B8B-881EDED20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Conferences: AstraZeneca, Merck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804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1F6F-AE75-084B-A114-FCDB9AEB7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2018 CCS/CAIC Focused Update on the Guidelines for the Use of Antiplatelet Therapy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05F8D8E-3127-D044-9329-1146DFD8E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056" y="1790184"/>
            <a:ext cx="6879888" cy="479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B7ED43-A4BD-A446-80F3-69367098C581}"/>
              </a:ext>
            </a:extLst>
          </p:cNvPr>
          <p:cNvSpPr txBox="1"/>
          <p:nvPr/>
        </p:nvSpPr>
        <p:spPr>
          <a:xfrm>
            <a:off x="110359" y="6400800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J </a:t>
            </a:r>
            <a:r>
              <a:rPr lang="en-US" dirty="0" err="1"/>
              <a:t>Cardiol</a:t>
            </a:r>
            <a:r>
              <a:rPr lang="en-US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1720488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FD3A3-D788-2841-A219-70091C406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 what…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63983-1824-C04A-B4FF-B9CF22ECB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old days, life was simple:</a:t>
            </a:r>
          </a:p>
          <a:p>
            <a:pPr lvl="1"/>
            <a:r>
              <a:rPr lang="en-US" dirty="0"/>
              <a:t>DAPT stopped after 1 year and low-dose ASA kept long-term</a:t>
            </a:r>
          </a:p>
          <a:p>
            <a:r>
              <a:rPr lang="en-US" dirty="0"/>
              <a:t>In recent years: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358533-AB12-C945-942A-5DED9BF922C1}"/>
              </a:ext>
            </a:extLst>
          </p:cNvPr>
          <p:cNvSpPr/>
          <p:nvPr/>
        </p:nvSpPr>
        <p:spPr>
          <a:xfrm>
            <a:off x="296816" y="4673024"/>
            <a:ext cx="11598368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>
                  <a:solidFill>
                    <a:srgbClr val="00B050"/>
                  </a:solidFill>
                </a:ln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Keep DAPT long-term (up to 3 years)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2838E-05CF-3B4B-8516-AA8240A8FF78}"/>
              </a:ext>
            </a:extLst>
          </p:cNvPr>
          <p:cNvSpPr/>
          <p:nvPr/>
        </p:nvSpPr>
        <p:spPr>
          <a:xfrm>
            <a:off x="296816" y="5257799"/>
            <a:ext cx="115090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>
                  <a:solidFill>
                    <a:srgbClr val="FF000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Switch ADP antagonist for low-dose antithrombotic agent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42350B-8582-8945-A817-B04C4CCC2642}"/>
              </a:ext>
            </a:extLst>
          </p:cNvPr>
          <p:cNvSpPr/>
          <p:nvPr/>
        </p:nvSpPr>
        <p:spPr>
          <a:xfrm>
            <a:off x="296816" y="4020030"/>
            <a:ext cx="11598368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effectLst>
                  <a:reflection blurRad="6350" stA="53000" endA="300" endPos="35500" dir="5400000" sy="-90000" algn="bl" rotWithShape="0"/>
                </a:effectLst>
              </a:rPr>
              <a:t>Stop ADP antagonist and keep ASA only</a:t>
            </a:r>
          </a:p>
        </p:txBody>
      </p:sp>
    </p:spTree>
    <p:extLst>
      <p:ext uri="{BB962C8B-B14F-4D97-AF65-F5344CB8AC3E}">
        <p14:creationId xmlns:p14="http://schemas.microsoft.com/office/powerpoint/2010/main" val="367199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B7344E-E6AC-D843-8E63-B13981BCF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647" y="1695449"/>
            <a:ext cx="3732306" cy="45639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FB88FE-6E16-5645-8FE3-20725678A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728" y="2517588"/>
            <a:ext cx="4206517" cy="9114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E025976-BCB7-D64F-A363-637472F768D5}"/>
              </a:ext>
            </a:extLst>
          </p:cNvPr>
          <p:cNvSpPr/>
          <p:nvPr/>
        </p:nvSpPr>
        <p:spPr>
          <a:xfrm>
            <a:off x="5290656" y="3658995"/>
            <a:ext cx="660950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>
                  <a:solidFill>
                    <a:schemeClr val="tx1"/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And the </a:t>
            </a:r>
            <a:r>
              <a:rPr lang="en-US" sz="4400" b="1" cap="none" spc="0" dirty="0" err="1">
                <a:ln w="0">
                  <a:solidFill>
                    <a:schemeClr val="tx1"/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substudies</a:t>
            </a:r>
            <a:endParaRPr lang="en-US" sz="4400" b="1" cap="none" spc="0" dirty="0">
              <a:ln w="0">
                <a:solidFill>
                  <a:schemeClr val="tx1"/>
                </a:solidFill>
              </a:ln>
              <a:solidFill>
                <a:schemeClr val="tx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7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505 0.13009 L -0.24284 -0.15741 C -0.22136 -0.22176 -0.18568 -0.25023 -0.15586 -0.25532 C -0.12604 -0.26019 -0.08529 -0.25139 -0.0638 -0.18704 C -0.02969 -0.09144 -0.03438 -0.09583 1.875E-6 7.40741E-7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53" y="-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AA584-1669-DC4A-9DD7-E72C8EDE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What is the evidence for prolonged DAPT?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DA505-576C-844E-8063-B05CBEA5F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Randomized trials</a:t>
            </a:r>
          </a:p>
          <a:p>
            <a:pPr lvl="1"/>
            <a:r>
              <a:rPr lang="en-US" dirty="0"/>
              <a:t>Secondary prevention at large</a:t>
            </a:r>
          </a:p>
          <a:p>
            <a:pPr lvl="2"/>
            <a:r>
              <a:rPr lang="en-US" dirty="0"/>
              <a:t>Clopidogrel: CHARSIMA Trial</a:t>
            </a:r>
          </a:p>
          <a:p>
            <a:pPr lvl="2"/>
            <a:r>
              <a:rPr lang="en-US" dirty="0"/>
              <a:t>Ticagrelor: PEGASUS – TIMI 54</a:t>
            </a:r>
          </a:p>
          <a:p>
            <a:pPr lvl="1"/>
            <a:r>
              <a:rPr lang="en-US" dirty="0"/>
              <a:t>DAPT duration after PCI</a:t>
            </a:r>
          </a:p>
          <a:p>
            <a:pPr lvl="2"/>
            <a:r>
              <a:rPr lang="en-US" dirty="0"/>
              <a:t>Many smaller-sized studies</a:t>
            </a:r>
          </a:p>
          <a:p>
            <a:pPr lvl="2"/>
            <a:r>
              <a:rPr lang="en-US" dirty="0"/>
              <a:t>DAPT trial</a:t>
            </a:r>
          </a:p>
          <a:p>
            <a:r>
              <a:rPr lang="en-US" dirty="0" err="1"/>
              <a:t>Substudies</a:t>
            </a:r>
            <a:endParaRPr lang="en-US" dirty="0"/>
          </a:p>
          <a:p>
            <a:r>
              <a:rPr lang="en-US" dirty="0"/>
              <a:t>Meta-analyses</a:t>
            </a:r>
          </a:p>
        </p:txBody>
      </p:sp>
    </p:spTree>
    <p:extLst>
      <p:ext uri="{BB962C8B-B14F-4D97-AF65-F5344CB8AC3E}">
        <p14:creationId xmlns:p14="http://schemas.microsoft.com/office/powerpoint/2010/main" val="2087321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E6B61-19D0-1147-9693-612BFCFF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CHARISMA trial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0556FE-D148-D642-99D0-D53E503C0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5953"/>
            <a:ext cx="109728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15603 patients (78% established CVD, 22% RF only)</a:t>
            </a:r>
          </a:p>
          <a:p>
            <a:r>
              <a:rPr lang="en-US" sz="2400" dirty="0"/>
              <a:t>Low-dose ASA versus DAPT clopidogrel (median 28 months)</a:t>
            </a:r>
          </a:p>
          <a:p>
            <a:r>
              <a:rPr lang="en-US" sz="2400" dirty="0"/>
              <a:t>Neutral results overall but potential benefits in pts with CVD: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828D5E-3B79-9E4E-8662-39EB83AB58DB}"/>
              </a:ext>
            </a:extLst>
          </p:cNvPr>
          <p:cNvSpPr txBox="1"/>
          <p:nvPr/>
        </p:nvSpPr>
        <p:spPr>
          <a:xfrm>
            <a:off x="0" y="6488668"/>
            <a:ext cx="4621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 2006, J Am Coll </a:t>
            </a:r>
            <a:r>
              <a:rPr lang="en-US" dirty="0" err="1"/>
              <a:t>Cardiol</a:t>
            </a:r>
            <a:r>
              <a:rPr lang="en-US" dirty="0"/>
              <a:t> 2007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9736F9-DF5C-8840-AA98-ADB63E338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277" y="3284409"/>
            <a:ext cx="6651445" cy="281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21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9C86D-67FA-3343-B77E-2136C489C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DAPT duration after PCI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30A987B-890E-5F40-B8A4-F0F68F9390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8802799"/>
              </p:ext>
            </p:extLst>
          </p:nvPr>
        </p:nvGraphicFramePr>
        <p:xfrm>
          <a:off x="415925" y="1453448"/>
          <a:ext cx="11360150" cy="5404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1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3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4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36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41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903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07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Duration (</a:t>
                      </a:r>
                      <a:r>
                        <a:rPr lang="en-US" dirty="0" err="1"/>
                        <a:t>mo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779">
                <a:tc>
                  <a:txBody>
                    <a:bodyPr/>
                    <a:lstStyle/>
                    <a:p>
                      <a:r>
                        <a:rPr lang="en-US" dirty="0"/>
                        <a:t>EXCELLENT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100% 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</a:t>
                      </a:r>
                      <a:r>
                        <a:rPr lang="en-US" dirty="0" err="1"/>
                        <a:t>vs</a:t>
                      </a:r>
                      <a:r>
                        <a:rPr lang="en-US" dirty="0"/>
                        <a:t>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782">
                <a:tc>
                  <a:txBody>
                    <a:bodyPr/>
                    <a:lstStyle/>
                    <a:p>
                      <a:r>
                        <a:rPr lang="en-US" dirty="0"/>
                        <a:t>PRODIGY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25% BMS</a:t>
                      </a:r>
                    </a:p>
                    <a:p>
                      <a:r>
                        <a:rPr lang="en-US" sz="1600" baseline="0" dirty="0"/>
                        <a:t>25% </a:t>
                      </a:r>
                      <a:r>
                        <a:rPr lang="en-US" sz="1600" baseline="0" dirty="0" err="1"/>
                        <a:t>zota</a:t>
                      </a:r>
                      <a:r>
                        <a:rPr lang="en-US" sz="1600" baseline="0" dirty="0"/>
                        <a:t>/25%pacli/25% </a:t>
                      </a:r>
                      <a:r>
                        <a:rPr lang="en-US" sz="1600" baseline="0" dirty="0" err="1"/>
                        <a:t>evero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</a:t>
                      </a:r>
                      <a:r>
                        <a:rPr lang="en-US" dirty="0" err="1"/>
                        <a:t>vs</a:t>
                      </a:r>
                      <a:r>
                        <a:rPr lang="en-US" dirty="0"/>
                        <a:t>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782">
                <a:tc>
                  <a:txBody>
                    <a:bodyPr/>
                    <a:lstStyle/>
                    <a:p>
                      <a:r>
                        <a:rPr lang="en-US" dirty="0"/>
                        <a:t>RESET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50% </a:t>
                      </a:r>
                      <a:r>
                        <a:rPr lang="en-US" sz="1600" dirty="0" err="1"/>
                        <a:t>zota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50% other 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</a:t>
                      </a:r>
                      <a:r>
                        <a:rPr lang="en-US" dirty="0" err="1"/>
                        <a:t>vs</a:t>
                      </a:r>
                      <a:r>
                        <a:rPr lang="en-US" dirty="0"/>
                        <a:t>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779">
                <a:tc>
                  <a:txBody>
                    <a:bodyPr/>
                    <a:lstStyle/>
                    <a:p>
                      <a:r>
                        <a:rPr lang="en-US" dirty="0"/>
                        <a:t>OPTIMIZE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100% zotarolimus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</a:t>
                      </a:r>
                      <a:r>
                        <a:rPr lang="en-US" dirty="0" err="1"/>
                        <a:t>vs</a:t>
                      </a:r>
                      <a:r>
                        <a:rPr lang="en-US" dirty="0"/>
                        <a:t>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779">
                <a:tc>
                  <a:txBody>
                    <a:bodyPr/>
                    <a:lstStyle/>
                    <a:p>
                      <a:r>
                        <a:rPr lang="en-US" dirty="0"/>
                        <a:t>DES-LATE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100% 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 </a:t>
                      </a:r>
                      <a:r>
                        <a:rPr lang="en-US" dirty="0" err="1"/>
                        <a:t>vs</a:t>
                      </a:r>
                      <a:r>
                        <a:rPr lang="en-US" dirty="0"/>
                        <a:t> 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779">
                <a:tc>
                  <a:txBody>
                    <a:bodyPr/>
                    <a:lstStyle/>
                    <a:p>
                      <a:r>
                        <a:rPr lang="en-US" dirty="0"/>
                        <a:t>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100% 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40% (AI)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</a:t>
                      </a:r>
                      <a:r>
                        <a:rPr lang="en-US" dirty="0" err="1"/>
                        <a:t>vs</a:t>
                      </a:r>
                      <a:r>
                        <a:rPr lang="en-US" dirty="0"/>
                        <a:t>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779">
                <a:tc>
                  <a:txBody>
                    <a:bodyPr/>
                    <a:lstStyle/>
                    <a:p>
                      <a:r>
                        <a:rPr lang="en-US" dirty="0"/>
                        <a:t>ITALIC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100%DES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</a:t>
                      </a:r>
                      <a:r>
                        <a:rPr lang="en-US" dirty="0" err="1"/>
                        <a:t>vs</a:t>
                      </a:r>
                      <a:r>
                        <a:rPr lang="en-US" dirty="0"/>
                        <a:t>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779">
                <a:tc>
                  <a:txBody>
                    <a:bodyPr/>
                    <a:lstStyle/>
                    <a:p>
                      <a:r>
                        <a:rPr lang="en-US" dirty="0"/>
                        <a:t>ISAR-SAFE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100% 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</a:t>
                      </a:r>
                      <a:r>
                        <a:rPr lang="en-US" dirty="0" err="1"/>
                        <a:t>vs</a:t>
                      </a:r>
                      <a:r>
                        <a:rPr lang="en-US" dirty="0"/>
                        <a:t>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9437">
                <a:tc>
                  <a:txBody>
                    <a:bodyPr/>
                    <a:lstStyle/>
                    <a:p>
                      <a:r>
                        <a:rPr lang="en-US" dirty="0"/>
                        <a:t>ARCTIC-INTERRUPTION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100% 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 </a:t>
                      </a:r>
                      <a:r>
                        <a:rPr lang="en-US" dirty="0" err="1"/>
                        <a:t>vs</a:t>
                      </a:r>
                      <a:r>
                        <a:rPr lang="en-US" dirty="0"/>
                        <a:t> 18-24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0779">
                <a:tc>
                  <a:txBody>
                    <a:bodyPr/>
                    <a:lstStyle/>
                    <a:p>
                      <a:r>
                        <a:rPr lang="en-US" dirty="0"/>
                        <a:t>DAPT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100% 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 </a:t>
                      </a:r>
                      <a:r>
                        <a:rPr lang="en-US" dirty="0" err="1"/>
                        <a:t>vs</a:t>
                      </a:r>
                      <a:r>
                        <a:rPr lang="en-US" dirty="0"/>
                        <a:t> 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6649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4D7EA-C717-5F48-A6F5-9B7876E2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DAPT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78487-BDD5-894C-AC78-715D92587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828799"/>
          </a:xfrm>
        </p:spPr>
        <p:txBody>
          <a:bodyPr/>
          <a:lstStyle/>
          <a:p>
            <a:r>
              <a:rPr lang="en-US" dirty="0"/>
              <a:t>22866 patients enrolled after receiving a DES</a:t>
            </a:r>
          </a:p>
          <a:p>
            <a:pPr lvl="1"/>
            <a:r>
              <a:rPr lang="en-US" dirty="0"/>
              <a:t>9961 patients randomized at 12 months (ASA versus DAPT)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A68916-58EA-F94A-9BE5-0311642CD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23" y="3429000"/>
            <a:ext cx="3750177" cy="32795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4198E6-99A0-A44D-9B02-3B5D885D6576}"/>
              </a:ext>
            </a:extLst>
          </p:cNvPr>
          <p:cNvSpPr txBox="1"/>
          <p:nvPr/>
        </p:nvSpPr>
        <p:spPr>
          <a:xfrm>
            <a:off x="0" y="648866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 2014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92C409E-AF8C-AD43-A62D-8DEAC8F251A7}"/>
              </a:ext>
            </a:extLst>
          </p:cNvPr>
          <p:cNvSpPr txBox="1">
            <a:spLocks/>
          </p:cNvSpPr>
          <p:nvPr/>
        </p:nvSpPr>
        <p:spPr>
          <a:xfrm>
            <a:off x="6384757" y="3252536"/>
            <a:ext cx="5598695" cy="36054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Reduction of:</a:t>
            </a:r>
          </a:p>
          <a:p>
            <a:pPr lvl="1"/>
            <a:r>
              <a:rPr lang="en-US" sz="2000" dirty="0"/>
              <a:t>Stent thrombosis (Def/Prob) by 71%</a:t>
            </a:r>
          </a:p>
          <a:p>
            <a:pPr lvl="1"/>
            <a:r>
              <a:rPr lang="en-US" sz="2000" dirty="0"/>
              <a:t>MI by 53%</a:t>
            </a:r>
          </a:p>
          <a:p>
            <a:r>
              <a:rPr lang="en-US" sz="2400" dirty="0"/>
              <a:t>No change for</a:t>
            </a:r>
          </a:p>
          <a:p>
            <a:pPr lvl="1"/>
            <a:r>
              <a:rPr lang="en-US" sz="2000" dirty="0"/>
              <a:t>Stroke</a:t>
            </a:r>
          </a:p>
          <a:p>
            <a:pPr lvl="1"/>
            <a:r>
              <a:rPr lang="en-US" sz="2000" dirty="0"/>
              <a:t>CV death</a:t>
            </a:r>
          </a:p>
          <a:p>
            <a:r>
              <a:rPr lang="en-US" sz="2400" dirty="0"/>
              <a:t>Increase of</a:t>
            </a:r>
          </a:p>
          <a:p>
            <a:pPr lvl="1"/>
            <a:r>
              <a:rPr lang="en-US" sz="2000" dirty="0"/>
              <a:t>Non-CV death (HR 2.23)</a:t>
            </a:r>
          </a:p>
          <a:p>
            <a:pPr lvl="1"/>
            <a:r>
              <a:rPr lang="en-US" sz="2000" dirty="0"/>
              <a:t>GUSTO mod/severe bleeding (HR 1.61)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208DCB-7446-5542-A58E-942ABCE8F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969" y="0"/>
            <a:ext cx="3187031" cy="97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10385"/>
      </p:ext>
    </p:extLst>
  </p:cSld>
  <p:clrMapOvr>
    <a:masterClrMapping/>
  </p:clrMapOvr>
</p:sld>
</file>

<file path=ppt/theme/theme1.xml><?xml version="1.0" encoding="utf-8"?>
<a:theme xmlns:a="http://schemas.openxmlformats.org/drawingml/2006/main" name="CHUM Slidese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CHUM Slideset</Template>
  <TotalTime>2982</TotalTime>
  <Words>746</Words>
  <Application>Microsoft Macintosh PowerPoint</Application>
  <PresentationFormat>Widescreen</PresentationFormat>
  <Paragraphs>192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CHUM Slideset</vt:lpstr>
      <vt:lpstr>Prolonged Dual Antiplatelet Therapy Versus Dual Pathway Inhibition Debate</vt:lpstr>
      <vt:lpstr>Disclosures</vt:lpstr>
      <vt:lpstr>2018 CCS/CAIC Focused Update on the Guidelines for the Use of Antiplatelet Therapy</vt:lpstr>
      <vt:lpstr>Then what…</vt:lpstr>
      <vt:lpstr>PowerPoint Presentation</vt:lpstr>
      <vt:lpstr>What is the evidence for prolonged DAPT?</vt:lpstr>
      <vt:lpstr>CHARISMA trial</vt:lpstr>
      <vt:lpstr>DAPT duration after PCI</vt:lpstr>
      <vt:lpstr>DAPT Study</vt:lpstr>
      <vt:lpstr>Increase in non-CV mortality with DAPT???</vt:lpstr>
      <vt:lpstr>Pegasus – TIMI 54</vt:lpstr>
      <vt:lpstr>COMPASS Study</vt:lpstr>
      <vt:lpstr>Are we comparing apples and oranges?</vt:lpstr>
      <vt:lpstr>DAPT Study – MI presentation</vt:lpstr>
      <vt:lpstr>PEGASUS-TIMI 54 risk stratification </vt:lpstr>
      <vt:lpstr>Long-term DAPT in patients with previous MI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Alexis Matteau</dc:creator>
  <cp:lastModifiedBy>Kevin McKenzie</cp:lastModifiedBy>
  <cp:revision>53</cp:revision>
  <dcterms:created xsi:type="dcterms:W3CDTF">2019-10-22T05:46:26Z</dcterms:created>
  <dcterms:modified xsi:type="dcterms:W3CDTF">2019-10-25T19:23:01Z</dcterms:modified>
</cp:coreProperties>
</file>